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JPG" ContentType="image/jpe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theme/theme1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9" r:id="rId1"/>
  </p:sldMasterIdLst>
  <p:notesMasterIdLst>
    <p:notesMasterId r:id="rId28"/>
  </p:notesMasterIdLst>
  <p:sldIdLst>
    <p:sldId id="259" r:id="rId2"/>
    <p:sldId id="260" r:id="rId3"/>
    <p:sldId id="263" r:id="rId4"/>
    <p:sldId id="261" r:id="rId5"/>
    <p:sldId id="331" r:id="rId6"/>
    <p:sldId id="326" r:id="rId7"/>
    <p:sldId id="330" r:id="rId8"/>
    <p:sldId id="320" r:id="rId9"/>
    <p:sldId id="323" r:id="rId10"/>
    <p:sldId id="268" r:id="rId11"/>
    <p:sldId id="258" r:id="rId12"/>
    <p:sldId id="269" r:id="rId13"/>
    <p:sldId id="270" r:id="rId14"/>
    <p:sldId id="264" r:id="rId15"/>
    <p:sldId id="292" r:id="rId16"/>
    <p:sldId id="271" r:id="rId17"/>
    <p:sldId id="290" r:id="rId18"/>
    <p:sldId id="265" r:id="rId19"/>
    <p:sldId id="327" r:id="rId20"/>
    <p:sldId id="328" r:id="rId21"/>
    <p:sldId id="329" r:id="rId22"/>
    <p:sldId id="324" r:id="rId23"/>
    <p:sldId id="311" r:id="rId24"/>
    <p:sldId id="319" r:id="rId25"/>
    <p:sldId id="325" r:id="rId26"/>
    <p:sldId id="275" r:id="rId27"/>
  </p:sldIdLst>
  <p:sldSz cx="16256000" cy="9756775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30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46" userDrawn="1">
          <p15:clr>
            <a:srgbClr val="A4A3A4"/>
          </p15:clr>
        </p15:guide>
        <p15:guide id="2" orient="horz" pos="5069" userDrawn="1">
          <p15:clr>
            <a:srgbClr val="A4A3A4"/>
          </p15:clr>
        </p15:guide>
        <p15:guide id="3" orient="horz" pos="54">
          <p15:clr>
            <a:srgbClr val="A4A3A4"/>
          </p15:clr>
        </p15:guide>
        <p15:guide id="4" orient="horz" pos="3663" userDrawn="1">
          <p15:clr>
            <a:srgbClr val="A4A3A4"/>
          </p15:clr>
        </p15:guide>
        <p15:guide id="5" orient="horz" pos="1090">
          <p15:clr>
            <a:srgbClr val="A4A3A4"/>
          </p15:clr>
        </p15:guide>
        <p15:guide id="6" orient="horz" pos="3572" userDrawn="1">
          <p15:clr>
            <a:srgbClr val="A4A3A4"/>
          </p15:clr>
        </p15:guide>
        <p15:guide id="7" orient="horz" pos="4638" userDrawn="1">
          <p15:clr>
            <a:srgbClr val="A4A3A4"/>
          </p15:clr>
        </p15:guide>
        <p15:guide id="8" orient="horz" pos="2982" userDrawn="1">
          <p15:clr>
            <a:srgbClr val="A4A3A4"/>
          </p15:clr>
        </p15:guide>
        <p15:guide id="9" pos="3260" userDrawn="1">
          <p15:clr>
            <a:srgbClr val="A4A3A4"/>
          </p15:clr>
        </p15:guide>
        <p15:guide id="10" pos="206">
          <p15:clr>
            <a:srgbClr val="A4A3A4"/>
          </p15:clr>
        </p15:guide>
        <p15:guide id="11" pos="5143" userDrawn="1">
          <p15:clr>
            <a:srgbClr val="A4A3A4"/>
          </p15:clr>
        </p15:guide>
        <p15:guide id="12" pos="6821" userDrawn="1">
          <p15:clr>
            <a:srgbClr val="A4A3A4"/>
          </p15:clr>
        </p15:guide>
        <p15:guide id="13" orient="horz" pos="5704" userDrawn="1">
          <p15:clr>
            <a:srgbClr val="A4A3A4"/>
          </p15:clr>
        </p15:guide>
        <p15:guide id="14" orient="horz" pos="382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C8CED4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492" autoAdjust="0"/>
    <p:restoredTop sz="96291" autoAdjust="0"/>
  </p:normalViewPr>
  <p:slideViewPr>
    <p:cSldViewPr snapToGrid="0">
      <p:cViewPr varScale="1">
        <p:scale>
          <a:sx n="74" d="100"/>
          <a:sy n="74" d="100"/>
        </p:scale>
        <p:origin x="216" y="536"/>
      </p:cViewPr>
      <p:guideLst>
        <p:guide orient="horz" pos="646"/>
        <p:guide orient="horz" pos="5069"/>
        <p:guide orient="horz" pos="54"/>
        <p:guide orient="horz" pos="3663"/>
        <p:guide orient="horz" pos="1090"/>
        <p:guide orient="horz" pos="3572"/>
        <p:guide orient="horz" pos="4638"/>
        <p:guide orient="horz" pos="2982"/>
        <p:guide pos="3260"/>
        <p:guide pos="206"/>
        <p:guide pos="5143"/>
        <p:guide pos="6821"/>
        <p:guide orient="horz" pos="5704"/>
        <p:guide orient="horz" pos="3821"/>
      </p:guideLst>
    </p:cSldViewPr>
  </p:slideViewPr>
  <p:outlineViewPr>
    <p:cViewPr>
      <p:scale>
        <a:sx n="33" d="100"/>
        <a:sy n="33" d="100"/>
      </p:scale>
      <p:origin x="0" y="-708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85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customXml" Target="../customXml/item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customXml" Target="../customXml/item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Relationship Id="rId35" Type="http://schemas.openxmlformats.org/officeDocument/2006/relationships/customXml" Target="../customXml/item3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573088" y="685800"/>
            <a:ext cx="5711825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="" xmlns:a14="http://schemas.microsoft.com/office/drawing/2010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F25FC8A3-EAD3-6743-9D77-01812974E14A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594385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Palatino Linotype" charset="0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0968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b="1" kern="1200" baseline="300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*)</a:t>
            </a:r>
            <a:r>
              <a:rPr lang="de-CH" sz="1200" b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</a:t>
            </a:r>
            <a:r>
              <a:rPr lang="de-CH" sz="1200" i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Gesamtbeitrag 20.- CHF (Mitgliederbeitrag 10.- CHF, Mitgliederbewirtschaftung 6.- CHF, Inkassobewirtschaftung 4.- CHF) pro Vollmitglied, angenommen wurde ein Mitgliederbestand </a:t>
            </a:r>
            <a:r>
              <a:rPr lang="de-CH" sz="1200" i="1" kern="120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von 720.</a:t>
            </a:r>
            <a:endParaRPr lang="de-CH" sz="1200" kern="1200" dirty="0">
              <a:solidFill>
                <a:schemeClr val="tx1"/>
              </a:solidFill>
              <a:effectLst/>
              <a:latin typeface="Palatino Linotype" charset="0"/>
              <a:ea typeface="ＭＳ Ｐゴシック" charset="0"/>
              <a:cs typeface="ＭＳ Ｐゴシック" charset="0"/>
            </a:endParaRPr>
          </a:p>
          <a:p>
            <a:r>
              <a:rPr lang="de-CH" sz="1200" i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 + Beitrag Inkassobewirtschaftung 4.- CHF pro Freimitglied, angenommen wurde ein Freimitgliederbestand von 1500.</a:t>
            </a:r>
            <a:r>
              <a:rPr lang="de-CH" dirty="0">
                <a:effectLst/>
              </a:rPr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53046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Antrag des Vorstands, den Jahresbeitrag auf 70.- CHF zu belassen.</a:t>
            </a:r>
            <a:r>
              <a:rPr lang="de-CH" dirty="0">
                <a:effectLst/>
              </a:rPr>
              <a:t>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272518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Wiederwahl des Vorstandes bis 2022, </a:t>
            </a:r>
            <a:r>
              <a:rPr lang="de-DE" dirty="0" err="1"/>
              <a:t>ausser</a:t>
            </a:r>
            <a:r>
              <a:rPr lang="de-DE" dirty="0"/>
              <a:t> Sarah du  Martina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491306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Wiederwahl der Revisoren bis 2021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900117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Alles</a:t>
            </a:r>
            <a:r>
              <a:rPr lang="de-CH" baseline="0" dirty="0"/>
              <a:t> beim Alten</a:t>
            </a:r>
          </a:p>
          <a:p>
            <a:r>
              <a:rPr lang="de-CH" baseline="0" dirty="0"/>
              <a:t>Ausser: Sie haben Zugang zu allen Angeboten von UZH Alumni &gt; neuer Newsletter</a:t>
            </a:r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9386983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Vorstand</a:t>
            </a:r>
          </a:p>
          <a:p>
            <a:r>
              <a:rPr lang="de-CH" dirty="0"/>
              <a:t>Mitglieder</a:t>
            </a:r>
          </a:p>
          <a:p>
            <a:r>
              <a:rPr lang="de-CH" dirty="0"/>
              <a:t>Dekanat MNF &gt; für Unterstützung</a:t>
            </a:r>
          </a:p>
          <a:p>
            <a:r>
              <a:rPr lang="de-CH" dirty="0"/>
              <a:t>Petra &gt; Seibert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753743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211008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dirty="0"/>
              <a:t>- Anmerkung: zwei neue Satz: Wahl der Revisoren &amp; des Vorstands auf zwei Jahre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3170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CH" sz="1200" b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März Mitgliederversammlung 2020 im Botanischen Garten, </a:t>
            </a:r>
            <a:endParaRPr lang="de-CH" sz="1200" kern="1200" dirty="0">
              <a:solidFill>
                <a:schemeClr val="tx1"/>
              </a:solidFill>
              <a:effectLst/>
              <a:latin typeface="Palatino Linotype" charset="0"/>
              <a:ea typeface="ＭＳ Ｐゴシック" charset="0"/>
              <a:cs typeface="ＭＳ Ｐゴシック" charset="0"/>
            </a:endParaRPr>
          </a:p>
          <a:p>
            <a:r>
              <a:rPr lang="de-CH" sz="1200" b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März Workshop molekulare Küche, </a:t>
            </a:r>
            <a:endParaRPr lang="de-CH" sz="1200" kern="1200" dirty="0">
              <a:solidFill>
                <a:schemeClr val="tx1"/>
              </a:solidFill>
              <a:effectLst/>
              <a:latin typeface="Palatino Linotype" charset="0"/>
              <a:ea typeface="ＭＳ Ｐゴシック" charset="0"/>
              <a:cs typeface="ＭＳ Ｐゴシック" charset="0"/>
            </a:endParaRPr>
          </a:p>
          <a:p>
            <a:r>
              <a:rPr lang="de-CH" sz="1200" b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Mai Science Alumni engagiert sich 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unter den Gästen Michael und Denise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Hengartner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)</a:t>
            </a:r>
          </a:p>
          <a:p>
            <a:r>
              <a:rPr lang="en-US" sz="1200" b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September Mentoring-Speed-Dating, Science Alumni UZH Mentoring </a:t>
            </a:r>
            <a:r>
              <a:rPr lang="en-US" sz="1200" b="1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Programm</a:t>
            </a:r>
            <a:r>
              <a:rPr lang="en-US" sz="1200" b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2020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. 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Es konnten so 14 Mentoren-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Menteepaare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ermittelt werden.  </a:t>
            </a:r>
          </a:p>
          <a:p>
            <a:r>
              <a:rPr lang="de-CH" sz="1200" b="1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Dezember 2020, Vortrag/ Podium «Open Data und dann?»,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Marie-José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Kolly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, Datenjournalistin beim Online-Magazin «Republik» und Matthias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Mazenauer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,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Stv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. Leiter des Statistischen Amts des Kantons Zürich bei einem interaktiven Online-Gespräch auf den Grund. Videoplattform Zoom (45 Teilnehmer/innen)</a:t>
            </a:r>
          </a:p>
          <a:p>
            <a:endParaRPr lang="de-CH" sz="1200" kern="1200" dirty="0">
              <a:solidFill>
                <a:schemeClr val="tx1"/>
              </a:solidFill>
              <a:effectLst/>
              <a:latin typeface="Palatino Linotype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833532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1821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dirty="0"/>
              <a:t>Herbstsemester 2019 wurden Science Alumni Auslandsstipendien erstmals vergeben. Die Empfängerinnen waren Alexandra Marti (Bachelorstudentin in Biomedizin/Biochemie) und Lorena </a:t>
            </a:r>
            <a:r>
              <a:rPr lang="de-CH" dirty="0" err="1"/>
              <a:t>Niggli</a:t>
            </a:r>
            <a:r>
              <a:rPr lang="de-CH" dirty="0"/>
              <a:t> (Bachelorstudentin in Physik).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Im Rahmen der Nachwuchsförderung wurde das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iGEM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UZH Team 2019 mit einem Betrag von CHF 6000 von Science Alumni UZH finanziell unterstützt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Science Alumni UZH hat Studierende der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Biology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</a:t>
            </a:r>
            <a:r>
              <a:rPr lang="de-CH" sz="1200" kern="1200" dirty="0" err="1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Undergraduate</a:t>
            </a: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 Summer School (BUSS), die an der Universität Zürich immatrikuliert waren, finanziell unterstützt. 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de-CH" sz="1200" kern="1200" dirty="0">
                <a:solidFill>
                  <a:schemeClr val="tx1"/>
                </a:solidFill>
                <a:effectLst/>
                <a:latin typeface="Palatino Linotype" charset="0"/>
                <a:ea typeface="ＭＳ Ｐゴシック" charset="0"/>
                <a:cs typeface="ＭＳ Ｐゴシック" charset="0"/>
              </a:rPr>
              <a:t>Ausserdem hat Science Alumni UZH den Anlass der Winterakademie für Mathematik mit einem Gönnerbeitrag unterstützt.</a:t>
            </a: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CH" sz="1200" kern="1200" dirty="0">
              <a:solidFill>
                <a:schemeClr val="tx1"/>
              </a:solidFill>
              <a:effectLst/>
              <a:latin typeface="Palatino Linotype" charset="0"/>
              <a:ea typeface="ＭＳ Ｐゴシック" charset="0"/>
              <a:cs typeface="ＭＳ Ｐゴシック" charset="0"/>
            </a:endParaRPr>
          </a:p>
          <a:p>
            <a:pPr marL="171450" marR="0" lvl="0" indent="-17145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de-CH" dirty="0"/>
          </a:p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09466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190537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6246107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757202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CH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5FC8A3-EAD3-6743-9D77-01812974E14A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65119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ChangeArrowheads="1"/>
          </p:cNvSpPr>
          <p:nvPr userDrawn="1"/>
        </p:nvSpPr>
        <p:spPr bwMode="auto">
          <a:xfrm>
            <a:off x="261938" y="1566863"/>
            <a:ext cx="15668625" cy="7897812"/>
          </a:xfrm>
          <a:prstGeom prst="rect">
            <a:avLst/>
          </a:prstGeom>
          <a:solidFill>
            <a:srgbClr val="C8CED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527175">
              <a:defRPr/>
            </a:pPr>
            <a:endParaRPr lang="de-DE"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3006" y="3030538"/>
            <a:ext cx="14393794" cy="20923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CH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3006" y="5529263"/>
            <a:ext cx="13174594" cy="2492375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503280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261938" y="1566863"/>
            <a:ext cx="15668625" cy="7897812"/>
          </a:xfrm>
          <a:prstGeom prst="rect">
            <a:avLst/>
          </a:prstGeom>
          <a:solidFill>
            <a:srgbClr val="C8CED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527175">
              <a:defRPr/>
            </a:pPr>
            <a:endParaRPr lang="de-DE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89967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00" y="388938"/>
            <a:ext cx="5348288" cy="16525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356350" y="388938"/>
            <a:ext cx="9086850" cy="832643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12800" y="2041525"/>
            <a:ext cx="5348288" cy="6673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158871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186113" y="6829425"/>
            <a:ext cx="9753600" cy="806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186113" y="871538"/>
            <a:ext cx="9753600" cy="58547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CH" noProof="0"/>
              <a:t>Drag picture to placeholder or click icon to add</a:t>
            </a:r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186113" y="7635875"/>
            <a:ext cx="9753600" cy="11445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6422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88355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11866563" y="2320925"/>
            <a:ext cx="3736975" cy="6781800"/>
          </a:xfrm>
        </p:spPr>
        <p:txBody>
          <a:bodyPr vert="eaVert"/>
          <a:lstStyle/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50875" y="2320925"/>
            <a:ext cx="11063288" cy="6781800"/>
          </a:xfrm>
        </p:spPr>
        <p:txBody>
          <a:bodyPr vert="eaVert"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855509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el, Inhal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50875" y="2320925"/>
            <a:ext cx="14825663" cy="625475"/>
          </a:xfrm>
        </p:spPr>
        <p:txBody>
          <a:bodyPr/>
          <a:lstStyle/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0875" y="3146425"/>
            <a:ext cx="7399338" cy="5956300"/>
          </a:xfrm>
        </p:spPr>
        <p:txBody>
          <a:bodyPr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202613" y="3146425"/>
            <a:ext cx="7400925" cy="5956300"/>
          </a:xfrm>
        </p:spPr>
        <p:txBody>
          <a:bodyPr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69221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/>
          </p:nvPr>
        </p:nvSpPr>
        <p:spPr>
          <a:xfrm>
            <a:off x="650875" y="2320925"/>
            <a:ext cx="14952663" cy="6781800"/>
          </a:xfrm>
        </p:spPr>
        <p:txBody>
          <a:bodyPr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693836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43006" y="3030538"/>
            <a:ext cx="14393794" cy="20923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CH"/>
              <a:t>Click to edit Master title style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643006" y="5529263"/>
            <a:ext cx="13174594" cy="2492375"/>
          </a:xfrm>
        </p:spPr>
        <p:txBody>
          <a:bodyPr/>
          <a:lstStyle>
            <a:lvl1pPr marL="0" indent="0" algn="l">
              <a:buNone/>
              <a:defRPr sz="200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CH"/>
              <a:t>Click to edit Master subtitle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3829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6270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284288" y="6269038"/>
            <a:ext cx="13817600" cy="1938337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284288" y="4135438"/>
            <a:ext cx="13817600" cy="213360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29723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50875" y="3146425"/>
            <a:ext cx="7399338" cy="595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202613" y="3146425"/>
            <a:ext cx="7400925" cy="5956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68417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12800" y="390525"/>
            <a:ext cx="14630400" cy="1625600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Click to edit Master title style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12800" y="2184400"/>
            <a:ext cx="7181850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12800" y="3094038"/>
            <a:ext cx="7181850" cy="562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8258175" y="2184400"/>
            <a:ext cx="7185025" cy="909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CH"/>
              <a:t>Click to edit Master text styles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8258175" y="3094038"/>
            <a:ext cx="7185025" cy="562133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CH"/>
              <a:t>Click to edit Master text styles</a:t>
            </a:r>
          </a:p>
          <a:p>
            <a:pPr lvl="1"/>
            <a:r>
              <a:rPr lang="de-CH"/>
              <a:t>Second level</a:t>
            </a:r>
          </a:p>
          <a:p>
            <a:pPr lvl="2"/>
            <a:r>
              <a:rPr lang="de-CH"/>
              <a:t>Third level</a:t>
            </a:r>
          </a:p>
          <a:p>
            <a:pPr lvl="3"/>
            <a:r>
              <a:rPr lang="de-CH"/>
              <a:t>Fourth level</a:t>
            </a:r>
          </a:p>
          <a:p>
            <a:pPr lvl="4"/>
            <a:r>
              <a:rPr lang="de-CH"/>
              <a:t>Fifth level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547624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/>
              <a:t>Click to edit Master title style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387656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 userDrawn="1"/>
        </p:nvSpPr>
        <p:spPr bwMode="auto">
          <a:xfrm>
            <a:off x="261938" y="1566863"/>
            <a:ext cx="15668625" cy="7897812"/>
          </a:xfrm>
          <a:prstGeom prst="rect">
            <a:avLst/>
          </a:prstGeom>
          <a:solidFill>
            <a:srgbClr val="C8CED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527175">
              <a:defRPr/>
            </a:pPr>
            <a:endParaRPr lang="de-DE">
              <a:cs typeface="+mn-cs"/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Click to edit Master title style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70560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98702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 userDrawn="1"/>
        </p:nvSpPr>
        <p:spPr bwMode="auto">
          <a:xfrm>
            <a:off x="261938" y="1697037"/>
            <a:ext cx="15668625" cy="7767637"/>
          </a:xfrm>
          <a:prstGeom prst="rect">
            <a:avLst/>
          </a:prstGeom>
          <a:solidFill>
            <a:srgbClr val="C8CED4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 defTabSz="1527175">
              <a:defRPr/>
            </a:pPr>
            <a:endParaRPr lang="de-DE">
              <a:cs typeface="+mn-cs"/>
            </a:endParaRP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650875" y="2320925"/>
            <a:ext cx="14825663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/>
              <a:t>Mastertitelformat bearbeiten</a:t>
            </a:r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0875" y="3146425"/>
            <a:ext cx="14952663" cy="5956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dirty="0"/>
              <a:t>Mastertextformat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1031" name="Textfeld 3"/>
          <p:cNvSpPr txBox="1">
            <a:spLocks noChangeArrowheads="1"/>
          </p:cNvSpPr>
          <p:nvPr/>
        </p:nvSpPr>
        <p:spPr bwMode="auto">
          <a:xfrm>
            <a:off x="4762500" y="673100"/>
            <a:ext cx="18415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2pPr>
            <a:lvl3pPr marL="1143000" indent="-228600" eaLnBrk="0" hangingPunct="0"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3pPr>
            <a:lvl4pPr marL="1600200" indent="-228600" eaLnBrk="0" hangingPunct="0"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4pPr>
            <a:lvl5pPr marL="2057400" indent="-228600" eaLnBrk="0" hangingPunct="0"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1"/>
                </a:solidFill>
                <a:latin typeface="Palatino Linotype" charset="0"/>
                <a:ea typeface="ＭＳ Ｐゴシック" charset="0"/>
              </a:defRPr>
            </a:lvl9pPr>
          </a:lstStyle>
          <a:p>
            <a:pPr eaLnBrk="1" hangingPunct="1"/>
            <a:endParaRPr lang="en-US"/>
          </a:p>
        </p:txBody>
      </p:sp>
      <p:pic>
        <p:nvPicPr>
          <p:cNvPr id="1033" name="Bild 11" descr="uzh_logo_d_pos_sap_standard.bmp"/>
          <p:cNvPicPr>
            <a:picLocks noChangeAspect="1"/>
          </p:cNvPicPr>
          <p:nvPr userDrawn="1"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60500" y="277813"/>
            <a:ext cx="1871663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2"/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647700" y="85725"/>
            <a:ext cx="3048000" cy="13589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65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3" r:id="rId8"/>
    <p:sldLayoutId id="2147483656" r:id="rId9"/>
    <p:sldLayoutId id="2147483664" r:id="rId10"/>
    <p:sldLayoutId id="2147483657" r:id="rId11"/>
    <p:sldLayoutId id="2147483658" r:id="rId12"/>
    <p:sldLayoutId id="2147483659" r:id="rId13"/>
    <p:sldLayoutId id="2147483660" r:id="rId14"/>
    <p:sldLayoutId id="2147483661" r:id="rId15"/>
    <p:sldLayoutId id="2147483662" r:id="rId16"/>
  </p:sldLayoutIdLst>
  <p:txStyles>
    <p:titleStyle>
      <a:lvl1pPr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+mj-lt"/>
          <a:ea typeface="+mj-ea"/>
          <a:cs typeface="ＭＳ Ｐゴシック" charset="0"/>
        </a:defRPr>
      </a:lvl1pPr>
      <a:lvl2pPr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  <a:cs typeface="ＭＳ Ｐゴシック" charset="0"/>
        </a:defRPr>
      </a:lvl2pPr>
      <a:lvl3pPr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  <a:cs typeface="ＭＳ Ｐゴシック" charset="0"/>
        </a:defRPr>
      </a:lvl3pPr>
      <a:lvl4pPr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  <a:cs typeface="ＭＳ Ｐゴシック" charset="0"/>
        </a:defRPr>
      </a:lvl4pPr>
      <a:lvl5pPr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  <a:cs typeface="ＭＳ Ｐゴシック" charset="0"/>
        </a:defRPr>
      </a:lvl5pPr>
      <a:lvl6pPr marL="457200"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</a:defRPr>
      </a:lvl6pPr>
      <a:lvl7pPr marL="914400"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</a:defRPr>
      </a:lvl7pPr>
      <a:lvl8pPr marL="1371600"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</a:defRPr>
      </a:lvl8pPr>
      <a:lvl9pPr marL="1828800" algn="l" defTabSz="1527175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tx2"/>
          </a:solidFill>
          <a:latin typeface="Palatino" charset="0"/>
          <a:ea typeface="ＭＳ Ｐゴシック" charset="0"/>
        </a:defRPr>
      </a:lvl9pPr>
    </p:titleStyle>
    <p:bodyStyle>
      <a:lvl1pPr marL="573088" indent="-573088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1241425" indent="-477838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2pPr>
      <a:lvl3pPr marL="1908175" indent="-381000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3pPr>
      <a:lvl4pPr marL="2671763" indent="-381000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4pPr>
      <a:lvl5pPr marL="3435350" indent="-381000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5pPr>
      <a:lvl6pPr marL="3892550" indent="-381000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6pPr>
      <a:lvl7pPr marL="4349750" indent="-381000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7pPr>
      <a:lvl8pPr marL="4806950" indent="-381000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8pPr>
      <a:lvl9pPr marL="5264150" indent="-381000" algn="l" defTabSz="1527175" rtl="0" eaLnBrk="1" fontAlgn="base" hangingPunct="1">
        <a:spcBef>
          <a:spcPct val="20000"/>
        </a:spcBef>
        <a:spcAft>
          <a:spcPct val="0"/>
        </a:spcAft>
        <a:defRPr sz="36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tiff"/><Relationship Id="rId5" Type="http://schemas.openxmlformats.org/officeDocument/2006/relationships/image" Target="../media/image17.jpe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tiff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5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tiff"/><Relationship Id="rId5" Type="http://schemas.openxmlformats.org/officeDocument/2006/relationships/image" Target="../media/image8.tiff"/><Relationship Id="rId4" Type="http://schemas.openxmlformats.org/officeDocument/2006/relationships/image" Target="../media/image7.JPG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1lMHZDZnf2gQ4KlZ_QmEzqldqUjnPl-Bx/view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/>
              <a:t>Willkommen</a:t>
            </a:r>
            <a:r>
              <a:rPr lang="en-US" dirty="0"/>
              <a:t> an der </a:t>
            </a:r>
            <a:r>
              <a:rPr lang="en-US" dirty="0" err="1"/>
              <a:t>Mitgliederversammlung</a:t>
            </a:r>
            <a:r>
              <a:rPr lang="en-US" dirty="0"/>
              <a:t> von </a:t>
            </a:r>
            <a:br>
              <a:rPr lang="en-US" dirty="0"/>
            </a:br>
            <a:r>
              <a:rPr lang="en-US" dirty="0"/>
              <a:t>Science Alumni UZH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 descr="coverCMYK2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59374" y="5471649"/>
            <a:ext cx="15695999" cy="3990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38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2320925"/>
            <a:ext cx="14825663" cy="625475"/>
          </a:xfrm>
        </p:spPr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Jahresprogramm</a:t>
            </a:r>
            <a:r>
              <a:rPr lang="en-US" dirty="0"/>
              <a:t> – </a:t>
            </a:r>
            <a:r>
              <a:rPr lang="en-US" dirty="0" err="1"/>
              <a:t>Veranstaltungsübersicht</a:t>
            </a:r>
            <a:r>
              <a:rPr lang="en-US" dirty="0"/>
              <a:t> HS 2021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sz="3200" dirty="0">
                <a:latin typeface="Palatino (Textkörper)"/>
              </a:rPr>
              <a:t>September	Science Alumni Mentoring-Speed-Dating 2021</a:t>
            </a:r>
          </a:p>
          <a:p>
            <a:pPr>
              <a:buFont typeface="Arial"/>
              <a:buChar char="•"/>
            </a:pPr>
            <a:r>
              <a:rPr lang="en-US" sz="3200" dirty="0">
                <a:latin typeface="Palatino (Textkörper)"/>
              </a:rPr>
              <a:t>21. </a:t>
            </a:r>
            <a:r>
              <a:rPr lang="en-US" sz="3200" dirty="0" err="1">
                <a:latin typeface="Palatino (Textkörper)"/>
              </a:rPr>
              <a:t>Oktober</a:t>
            </a:r>
            <a:r>
              <a:rPr lang="en-US" sz="3200" dirty="0">
                <a:latin typeface="Palatino (Textkörper)"/>
              </a:rPr>
              <a:t>	</a:t>
            </a:r>
            <a:r>
              <a:rPr lang="en-US" sz="3200" dirty="0" err="1">
                <a:latin typeface="Palatino (Textkörper)"/>
              </a:rPr>
              <a:t>Mitgliederversammlung</a:t>
            </a:r>
            <a:r>
              <a:rPr lang="en-US" sz="3200" dirty="0">
                <a:latin typeface="Palatino (Textkörper)"/>
              </a:rPr>
              <a:t> Teil 2</a:t>
            </a:r>
          </a:p>
          <a:p>
            <a:pPr>
              <a:buFont typeface="Arial"/>
              <a:buChar char="•"/>
            </a:pPr>
            <a:r>
              <a:rPr lang="en-US" sz="3200" dirty="0">
                <a:latin typeface="Palatino (Textkörper)"/>
              </a:rPr>
              <a:t>November	</a:t>
            </a:r>
            <a:r>
              <a:rPr lang="en-US" sz="3200" dirty="0" err="1">
                <a:latin typeface="Palatino (Textkörper)"/>
              </a:rPr>
              <a:t>Führung</a:t>
            </a:r>
            <a:r>
              <a:rPr lang="en-US" sz="3200" dirty="0">
                <a:latin typeface="Palatino (Textkörper)"/>
              </a:rPr>
              <a:t> Science Exploratorium UZH</a:t>
            </a:r>
          </a:p>
          <a:p>
            <a:pPr marL="0" indent="0"/>
            <a:endParaRPr lang="en-US" dirty="0"/>
          </a:p>
        </p:txBody>
      </p:sp>
      <p:pic>
        <p:nvPicPr>
          <p:cNvPr id="6" name="Bild 3">
            <a:extLst>
              <a:ext uri="{FF2B5EF4-FFF2-40B4-BE49-F238E27FC236}">
                <a16:creationId xmlns:a16="http://schemas.microsoft.com/office/drawing/2014/main" id="{B6C0B28A-C45C-403A-AC11-31E3AF7FDD1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r="12500"/>
          <a:stretch/>
        </p:blipFill>
        <p:spPr>
          <a:xfrm>
            <a:off x="5043225" y="6461672"/>
            <a:ext cx="2735401" cy="2735401"/>
          </a:xfrm>
          <a:prstGeom prst="ellipse">
            <a:avLst/>
          </a:prstGeom>
        </p:spPr>
      </p:pic>
      <p:pic>
        <p:nvPicPr>
          <p:cNvPr id="8" name="Picture 9">
            <a:extLst>
              <a:ext uri="{FF2B5EF4-FFF2-40B4-BE49-F238E27FC236}">
                <a16:creationId xmlns:a16="http://schemas.microsoft.com/office/drawing/2014/main" id="{8F720C08-1C60-4BE9-AE2E-AEA2F8B8EFE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143647" y="6475635"/>
            <a:ext cx="2721438" cy="2721438"/>
          </a:xfrm>
          <a:prstGeom prst="ellipse">
            <a:avLst/>
          </a:prstGeom>
        </p:spPr>
      </p:pic>
      <p:pic>
        <p:nvPicPr>
          <p:cNvPr id="10" name="Bild 2">
            <a:extLst>
              <a:ext uri="{FF2B5EF4-FFF2-40B4-BE49-F238E27FC236}">
                <a16:creationId xmlns:a16="http://schemas.microsoft.com/office/drawing/2014/main" id="{9FA5DAE0-B3F3-45AB-8D9E-7CEF61FCB37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500" r="12500"/>
          <a:stretch/>
        </p:blipFill>
        <p:spPr>
          <a:xfrm>
            <a:off x="8957802" y="6461672"/>
            <a:ext cx="2739177" cy="2739177"/>
          </a:xfrm>
          <a:prstGeom prst="ellipse">
            <a:avLst/>
          </a:prstGeom>
        </p:spPr>
      </p:pic>
      <p:pic>
        <p:nvPicPr>
          <p:cNvPr id="11" name="Grafik 10">
            <a:extLst>
              <a:ext uri="{FF2B5EF4-FFF2-40B4-BE49-F238E27FC236}">
                <a16:creationId xmlns:a16="http://schemas.microsoft.com/office/drawing/2014/main" id="{C8724D8E-DD7C-6C4C-9F56-53B5197850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619533" y="6366902"/>
            <a:ext cx="2857006" cy="2830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482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6. </a:t>
            </a:r>
            <a:r>
              <a:rPr lang="en-US" dirty="0" err="1"/>
              <a:t>Jahresbericht</a:t>
            </a:r>
            <a:r>
              <a:rPr lang="en-US" dirty="0"/>
              <a:t> der </a:t>
            </a:r>
            <a:r>
              <a:rPr lang="en-US" dirty="0" err="1"/>
              <a:t>Quästorin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Dr. Christa Werner</a:t>
            </a:r>
          </a:p>
        </p:txBody>
      </p:sp>
    </p:spTree>
    <p:extLst>
      <p:ext uri="{BB962C8B-B14F-4D97-AF65-F5344CB8AC3E}">
        <p14:creationId xmlns:p14="http://schemas.microsoft.com/office/powerpoint/2010/main" val="16948920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0397" y="1706562"/>
            <a:ext cx="14825663" cy="625475"/>
          </a:xfrm>
        </p:spPr>
        <p:txBody>
          <a:bodyPr/>
          <a:lstStyle/>
          <a:p>
            <a:r>
              <a:rPr lang="de-DE" sz="3600" dirty="0"/>
              <a:t>Finanzbericht - Rechnung 2020                               </a:t>
            </a:r>
            <a:r>
              <a:rPr lang="de-CH" sz="2800" i="1" dirty="0"/>
              <a:t>(alle Beträge in CHF</a:t>
            </a:r>
            <a:r>
              <a:rPr lang="de-CH" sz="2800" dirty="0"/>
              <a:t>)</a:t>
            </a:r>
            <a:endParaRPr lang="de-DE" sz="28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9275" y="2739477"/>
            <a:ext cx="14952663" cy="6062171"/>
          </a:xfrm>
        </p:spPr>
        <p:txBody>
          <a:bodyPr/>
          <a:lstStyle/>
          <a:p>
            <a:r>
              <a:rPr lang="de-CH" sz="2400" b="1" u="sng" dirty="0"/>
              <a:t>Einnahmen:</a:t>
            </a:r>
            <a:r>
              <a:rPr lang="de-CH" sz="2400" dirty="0"/>
              <a:t>							</a:t>
            </a:r>
            <a:endParaRPr lang="de-DE" sz="2400" dirty="0"/>
          </a:p>
          <a:p>
            <a:r>
              <a:rPr lang="de-CH" sz="2400" dirty="0"/>
              <a:t>Mitgliederbeiträge und Spenden						51’000</a:t>
            </a:r>
            <a:endParaRPr lang="de-DE" sz="2400" dirty="0"/>
          </a:p>
          <a:p>
            <a:r>
              <a:rPr lang="de-CH" sz="2400" dirty="0"/>
              <a:t>Einlagen für Events 				        	  	    	  1’460</a:t>
            </a:r>
            <a:endParaRPr lang="de-DE" sz="2400" dirty="0"/>
          </a:p>
          <a:p>
            <a:r>
              <a:rPr lang="de-CH" sz="2400" dirty="0"/>
              <a:t>Guthabenzins                                                                                  			 </a:t>
            </a:r>
            <a:r>
              <a:rPr lang="de-CH" sz="2400" u="sng" dirty="0"/>
              <a:t>        0</a:t>
            </a:r>
            <a:endParaRPr lang="de-DE" sz="2400" dirty="0"/>
          </a:p>
          <a:p>
            <a:r>
              <a:rPr lang="de-CH" sz="2400" dirty="0"/>
              <a:t>Total Einnahmen					      		52’460</a:t>
            </a:r>
            <a:endParaRPr lang="de-DE" sz="2400" dirty="0"/>
          </a:p>
          <a:p>
            <a:r>
              <a:rPr lang="de-CH" sz="2400" dirty="0"/>
              <a:t> </a:t>
            </a:r>
            <a:r>
              <a:rPr lang="de-CH" sz="2400" b="1" u="sng" dirty="0"/>
              <a:t>Ausgaben:</a:t>
            </a:r>
            <a:r>
              <a:rPr lang="de-CH" sz="2400" dirty="0"/>
              <a:t>	</a:t>
            </a:r>
            <a:endParaRPr lang="de-DE" sz="2400" dirty="0"/>
          </a:p>
          <a:p>
            <a:r>
              <a:rPr lang="de-CH" sz="2400" dirty="0"/>
              <a:t>Beitrag an Alumni UZH		                           		 16’403</a:t>
            </a:r>
          </a:p>
          <a:p>
            <a:r>
              <a:rPr lang="de-CH" sz="2400" dirty="0"/>
              <a:t>Administrationskosten					 16‘155</a:t>
            </a:r>
            <a:endParaRPr lang="de-DE" sz="2400" dirty="0"/>
          </a:p>
          <a:p>
            <a:r>
              <a:rPr lang="de-CH" sz="2400" dirty="0"/>
              <a:t>Veranstaltungen 					            	   6’235</a:t>
            </a:r>
          </a:p>
          <a:p>
            <a:r>
              <a:rPr lang="de-CH" sz="2400" dirty="0"/>
              <a:t>Fördertopf für Studierende					   6‘000</a:t>
            </a:r>
            <a:endParaRPr lang="de-DE" sz="2400" dirty="0"/>
          </a:p>
          <a:p>
            <a:r>
              <a:rPr lang="de-CH" sz="2400" dirty="0"/>
              <a:t>Jahresendbuchungen ZKB  					  </a:t>
            </a:r>
            <a:r>
              <a:rPr lang="de-CH" sz="2400" u="sng" dirty="0"/>
              <a:t>      28</a:t>
            </a:r>
            <a:endParaRPr lang="de-DE" sz="2400" u="sng" dirty="0"/>
          </a:p>
          <a:p>
            <a:r>
              <a:rPr lang="de-CH" sz="2400" dirty="0"/>
              <a:t>Total Ausgaben						 44’821	</a:t>
            </a:r>
            <a:r>
              <a:rPr lang="de-CH" sz="2400" u="sng" dirty="0"/>
              <a:t>44’821</a:t>
            </a:r>
            <a:r>
              <a:rPr lang="de-CH" sz="2400" dirty="0"/>
              <a:t> </a:t>
            </a:r>
            <a:endParaRPr lang="de-CH" sz="2400" u="sng" dirty="0"/>
          </a:p>
          <a:p>
            <a:r>
              <a:rPr lang="de-CH" sz="2400" b="1" u="sng" dirty="0"/>
              <a:t>Einnahmenüberschuss/</a:t>
            </a:r>
            <a:r>
              <a:rPr lang="de-CH" sz="2400" b="1" u="sng" dirty="0" err="1"/>
              <a:t>verlust</a:t>
            </a:r>
            <a:r>
              <a:rPr lang="de-CH" sz="2400" b="1" u="sng" dirty="0"/>
              <a:t> 2019:</a:t>
            </a:r>
            <a:r>
              <a:rPr lang="de-CH" sz="2400" dirty="0"/>
              <a:t>			  			</a:t>
            </a:r>
            <a:r>
              <a:rPr lang="de-CH" sz="2400" b="1" dirty="0"/>
              <a:t> 7’639</a:t>
            </a:r>
          </a:p>
          <a:p>
            <a:r>
              <a:rPr lang="de-CH" sz="2400" b="1" dirty="0"/>
              <a:t>				</a:t>
            </a:r>
            <a:endParaRPr lang="de-DE" sz="2800" dirty="0"/>
          </a:p>
        </p:txBody>
      </p:sp>
    </p:spTree>
    <p:extLst>
      <p:ext uri="{BB962C8B-B14F-4D97-AF65-F5344CB8AC3E}">
        <p14:creationId xmlns:p14="http://schemas.microsoft.com/office/powerpoint/2010/main" val="256814775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CH" dirty="0"/>
              <a:t>Finanzbericht - Bilanz per 31.12.2020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 sz="2800" u="sng" dirty="0"/>
          </a:p>
          <a:p>
            <a:r>
              <a:rPr lang="de-CH" sz="3200" u="sng" dirty="0"/>
              <a:t>Aktiven:</a:t>
            </a:r>
            <a:endParaRPr lang="de-DE" sz="3200" dirty="0"/>
          </a:p>
          <a:p>
            <a:r>
              <a:rPr lang="de-CH" sz="3200" dirty="0"/>
              <a:t>Guthaben ZKB Privatkonto CH 27 0070 0110 0012 3095 8  	                            150’373</a:t>
            </a:r>
          </a:p>
          <a:p>
            <a:endParaRPr lang="de-DE" sz="3200" dirty="0"/>
          </a:p>
          <a:p>
            <a:r>
              <a:rPr lang="de-CH" sz="3200" u="sng" dirty="0"/>
              <a:t>Passiven:</a:t>
            </a:r>
            <a:endParaRPr lang="de-DE" sz="3200" dirty="0"/>
          </a:p>
          <a:p>
            <a:r>
              <a:rPr lang="de-CH" sz="3200" dirty="0"/>
              <a:t>Eigene Mittel	(Einnahmenüberschüsse 2008 - 2020)		             123’448</a:t>
            </a:r>
          </a:p>
          <a:p>
            <a:r>
              <a:rPr lang="de-CH" sz="3200" dirty="0"/>
              <a:t>Forderung MNF Administration Science Alumni UZH                                       26’925</a:t>
            </a:r>
          </a:p>
          <a:p>
            <a:endParaRPr lang="de-DE" sz="3200" b="1" dirty="0"/>
          </a:p>
          <a:p>
            <a:r>
              <a:rPr lang="de-DE" sz="3200" b="1" dirty="0"/>
              <a:t>Chemiekonto</a:t>
            </a:r>
          </a:p>
          <a:p>
            <a:r>
              <a:rPr lang="de-DE" sz="3200" dirty="0"/>
              <a:t>Eigene Mittel (ZKB-Konto) 						 6’445</a:t>
            </a:r>
          </a:p>
        </p:txBody>
      </p:sp>
    </p:spTree>
    <p:extLst>
      <p:ext uri="{BB962C8B-B14F-4D97-AF65-F5344CB8AC3E}">
        <p14:creationId xmlns:p14="http://schemas.microsoft.com/office/powerpoint/2010/main" val="339207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7. </a:t>
            </a:r>
            <a:r>
              <a:rPr lang="en-US" dirty="0" err="1"/>
              <a:t>Revisionsbericht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  <a:p>
            <a:r>
              <a:rPr lang="en-US" dirty="0"/>
              <a:t>Dr. Wolfgang </a:t>
            </a:r>
            <a:r>
              <a:rPr lang="en-US" dirty="0" err="1"/>
              <a:t>Auwärter</a:t>
            </a:r>
            <a:endParaRPr lang="en-US" dirty="0"/>
          </a:p>
          <a:p>
            <a:r>
              <a:rPr lang="en-US" dirty="0"/>
              <a:t>Prof. Dr. </a:t>
            </a:r>
            <a:r>
              <a:rPr lang="en-US" dirty="0" err="1"/>
              <a:t>em</a:t>
            </a:r>
            <a:r>
              <a:rPr lang="en-US" dirty="0"/>
              <a:t>. Kurt </a:t>
            </a:r>
            <a:r>
              <a:rPr lang="en-US" dirty="0" err="1"/>
              <a:t>Brassel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56147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7. Revisionsbericht der Rechnung für das Jahr 2020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46B0162B-1184-9546-82F7-0DE22770F4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9555" y="2914851"/>
            <a:ext cx="12226835" cy="6232124"/>
          </a:xfrm>
          <a:prstGeom prst="rect">
            <a:avLst/>
          </a:prstGeom>
        </p:spPr>
      </p:pic>
      <p:sp>
        <p:nvSpPr>
          <p:cNvPr id="14" name="Inhaltsplatzhalter 13">
            <a:extLst>
              <a:ext uri="{FF2B5EF4-FFF2-40B4-BE49-F238E27FC236}">
                <a16:creationId xmlns:a16="http://schemas.microsoft.com/office/drawing/2014/main" id="{B8FE8CCB-2155-4549-96EC-7A57E3EDE6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798002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90397" y="1706562"/>
            <a:ext cx="14825663" cy="625475"/>
          </a:xfrm>
        </p:spPr>
        <p:txBody>
          <a:bodyPr/>
          <a:lstStyle/>
          <a:p>
            <a:r>
              <a:rPr lang="de-CH" dirty="0"/>
              <a:t>Finanzbericht - Budget 2020</a:t>
            </a:r>
            <a:br>
              <a:rPr lang="de-DE" dirty="0"/>
            </a:b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6875" y="2626808"/>
            <a:ext cx="15196051" cy="6757824"/>
          </a:xfrm>
        </p:spPr>
        <p:txBody>
          <a:bodyPr/>
          <a:lstStyle/>
          <a:p>
            <a:r>
              <a:rPr lang="de-CH" sz="2800" b="1" u="sng" dirty="0"/>
              <a:t>Einnahmen:</a:t>
            </a:r>
            <a:r>
              <a:rPr lang="de-CH" sz="2800" dirty="0"/>
              <a:t>								</a:t>
            </a:r>
            <a:endParaRPr lang="de-DE" sz="2800" dirty="0"/>
          </a:p>
          <a:p>
            <a:r>
              <a:rPr lang="de-CH" sz="2800" dirty="0"/>
              <a:t>Mitgliederbeiträge und Spenden				      </a:t>
            </a:r>
            <a:r>
              <a:rPr lang="de-CH" sz="2800" u="sng" dirty="0"/>
              <a:t>52’500 </a:t>
            </a:r>
          </a:p>
          <a:p>
            <a:r>
              <a:rPr lang="de-CH" sz="2800" dirty="0"/>
              <a:t>Total Einnahmen						      52’500</a:t>
            </a:r>
          </a:p>
          <a:p>
            <a:r>
              <a:rPr lang="de-CH" sz="2800" b="1" u="sng" dirty="0"/>
              <a:t>Ausgaben:</a:t>
            </a:r>
            <a:r>
              <a:rPr lang="de-CH" sz="2800" dirty="0"/>
              <a:t>	</a:t>
            </a:r>
            <a:endParaRPr lang="de-DE" sz="2800" dirty="0"/>
          </a:p>
          <a:p>
            <a:r>
              <a:rPr lang="de-CH" sz="2800" dirty="0"/>
              <a:t>Beitrag an Alumni UZH </a:t>
            </a:r>
            <a:r>
              <a:rPr lang="de-CH" sz="2800" baseline="30000" dirty="0"/>
              <a:t>*)</a:t>
            </a:r>
            <a:r>
              <a:rPr lang="de-CH" sz="2800" dirty="0"/>
              <a:t>               	               	 	20’400</a:t>
            </a:r>
          </a:p>
          <a:p>
            <a:r>
              <a:rPr lang="de-DE" sz="2800" dirty="0"/>
              <a:t>Administrationskosten Science Alumni UZH		21‘540</a:t>
            </a:r>
          </a:p>
          <a:p>
            <a:r>
              <a:rPr lang="de-DE" sz="2800" dirty="0"/>
              <a:t>Veranstaltungen 					  7‘000</a:t>
            </a:r>
          </a:p>
          <a:p>
            <a:r>
              <a:rPr lang="de-DE" sz="2800" dirty="0"/>
              <a:t>Gönnerbeiträge					  3‘000</a:t>
            </a:r>
          </a:p>
          <a:p>
            <a:r>
              <a:rPr lang="de-DE" sz="2800" dirty="0"/>
              <a:t>Fördertopf für Studierende				15‘000</a:t>
            </a:r>
          </a:p>
          <a:p>
            <a:r>
              <a:rPr lang="de-DE" sz="2800" dirty="0"/>
              <a:t>Werbung, Druckkosten				</a:t>
            </a:r>
            <a:r>
              <a:rPr lang="de-DE" sz="2800" u="sng" dirty="0"/>
              <a:t>  5‘000</a:t>
            </a:r>
          </a:p>
          <a:p>
            <a:r>
              <a:rPr lang="de-CH" sz="2800" dirty="0"/>
              <a:t>Total Ausgaben			              	                 71’940	      </a:t>
            </a:r>
            <a:r>
              <a:rPr lang="de-CH" sz="2800" u="sng" dirty="0"/>
              <a:t>71’940</a:t>
            </a:r>
            <a:endParaRPr lang="de-DE" sz="2800" dirty="0"/>
          </a:p>
          <a:p>
            <a:r>
              <a:rPr lang="de-CH" sz="2800" b="1" u="sng" dirty="0"/>
              <a:t>Einnahmendefizit:</a:t>
            </a:r>
            <a:r>
              <a:rPr lang="de-CH" sz="2800" dirty="0"/>
              <a:t>	     			   		   </a:t>
            </a:r>
            <a:r>
              <a:rPr lang="de-CH" sz="2800" b="1" dirty="0"/>
              <a:t>- 19’440</a:t>
            </a:r>
            <a:endParaRPr lang="de-DE" sz="2800" b="1" dirty="0"/>
          </a:p>
          <a:p>
            <a:endParaRPr lang="de-DE" sz="3000" dirty="0"/>
          </a:p>
        </p:txBody>
      </p:sp>
    </p:spTree>
    <p:extLst>
      <p:ext uri="{BB962C8B-B14F-4D97-AF65-F5344CB8AC3E}">
        <p14:creationId xmlns:p14="http://schemas.microsoft.com/office/powerpoint/2010/main" val="10871781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8. </a:t>
            </a:r>
            <a:r>
              <a:rPr lang="en-US" dirty="0" err="1"/>
              <a:t>Festsetzung</a:t>
            </a:r>
            <a:r>
              <a:rPr lang="en-US" dirty="0"/>
              <a:t> des </a:t>
            </a:r>
            <a:r>
              <a:rPr lang="en-US" dirty="0" err="1"/>
              <a:t>Mitgliederbeitrages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3523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9. </a:t>
            </a:r>
            <a:r>
              <a:rPr lang="en-US" dirty="0" err="1"/>
              <a:t>Wahlen</a:t>
            </a:r>
            <a:r>
              <a:rPr lang="en-US" dirty="0"/>
              <a:t> 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284878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2320925"/>
            <a:ext cx="14952663" cy="1247152"/>
          </a:xfrm>
        </p:spPr>
        <p:txBody>
          <a:bodyPr/>
          <a:lstStyle/>
          <a:p>
            <a:r>
              <a:rPr lang="en-US" dirty="0"/>
              <a:t>8. Wahl der </a:t>
            </a:r>
            <a:r>
              <a:rPr lang="en-US" dirty="0" err="1"/>
              <a:t>Nachfolge</a:t>
            </a:r>
            <a:r>
              <a:rPr lang="en-US" dirty="0"/>
              <a:t> von Dr. Sandra Steiner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1169" y="3712065"/>
            <a:ext cx="7232733" cy="1021860"/>
          </a:xfrm>
        </p:spPr>
        <p:txBody>
          <a:bodyPr/>
          <a:lstStyle/>
          <a:p>
            <a:r>
              <a:rPr lang="en-US" dirty="0" err="1"/>
              <a:t>Vorschläge</a:t>
            </a:r>
            <a:r>
              <a:rPr lang="en-US" dirty="0"/>
              <a:t> des </a:t>
            </a:r>
            <a:r>
              <a:rPr lang="en-US" dirty="0" err="1"/>
              <a:t>Vorstandes</a:t>
            </a:r>
            <a:r>
              <a:rPr lang="en-US" dirty="0"/>
              <a:t>:</a:t>
            </a:r>
          </a:p>
          <a:p>
            <a:endParaRPr lang="en-US" dirty="0"/>
          </a:p>
          <a:p>
            <a:pPr marL="0" indent="0"/>
            <a:r>
              <a:rPr lang="en-US" dirty="0"/>
              <a:t>	</a:t>
            </a:r>
          </a:p>
          <a:p>
            <a:pPr marL="0" indent="0"/>
            <a:r>
              <a:rPr lang="en-US" dirty="0"/>
              <a:t>		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640910" y="6030912"/>
            <a:ext cx="764588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 err="1"/>
              <a:t>Operations</a:t>
            </a:r>
            <a:r>
              <a:rPr lang="de-DE" sz="3200" dirty="0"/>
              <a:t> Expert at f. Hoffmann-La Roche</a:t>
            </a:r>
            <a:endParaRPr lang="de-CH" sz="3200" dirty="0"/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UZH</a:t>
            </a:r>
            <a:r>
              <a:rPr lang="de-CH" sz="3200" dirty="0"/>
              <a:t> </a:t>
            </a:r>
            <a:r>
              <a:rPr lang="de-DE" sz="3200" dirty="0"/>
              <a:t>Studium Chemie</a:t>
            </a:r>
            <a:endParaRPr lang="de-CH" sz="3200" dirty="0"/>
          </a:p>
          <a:p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58B0236-7F49-D848-A0C4-089033A222B6}"/>
              </a:ext>
            </a:extLst>
          </p:cNvPr>
          <p:cNvSpPr/>
          <p:nvPr/>
        </p:nvSpPr>
        <p:spPr>
          <a:xfrm>
            <a:off x="1362270" y="4963620"/>
            <a:ext cx="80056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Dr. Samer </a:t>
            </a:r>
            <a:r>
              <a:rPr lang="en-US" sz="3600" b="1" dirty="0" err="1"/>
              <a:t>Ursillo</a:t>
            </a:r>
            <a:endParaRPr lang="en-US" sz="3600" b="1" dirty="0"/>
          </a:p>
          <a:p>
            <a:endParaRPr lang="en-US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2B69DAD7-1CB1-464C-B3C0-900D5842B1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2270" y="5837227"/>
            <a:ext cx="2911137" cy="291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692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38175" y="2063606"/>
            <a:ext cx="14825663" cy="625475"/>
          </a:xfrm>
        </p:spPr>
        <p:txBody>
          <a:bodyPr/>
          <a:lstStyle/>
          <a:p>
            <a:r>
              <a:rPr lang="en-US" dirty="0" err="1"/>
              <a:t>Traktandenliste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38175" y="2884363"/>
            <a:ext cx="14952663" cy="5956300"/>
          </a:xfrm>
        </p:spPr>
        <p:txBody>
          <a:bodyPr/>
          <a:lstStyle/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Begrüssung</a:t>
            </a:r>
            <a:endParaRPr lang="en-US" sz="3300" dirty="0"/>
          </a:p>
          <a:p>
            <a:pPr marL="742950" indent="-742950">
              <a:buFont typeface="+mj-lt"/>
              <a:buAutoNum type="arabicPeriod"/>
            </a:pPr>
            <a:r>
              <a:rPr lang="en-US" sz="3300" dirty="0"/>
              <a:t>Wahl der </a:t>
            </a:r>
            <a:r>
              <a:rPr lang="en-US" sz="3300" dirty="0" err="1"/>
              <a:t>Stimmenzähler</a:t>
            </a:r>
            <a:endParaRPr lang="en-US" sz="3300" dirty="0"/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Protokoll</a:t>
            </a:r>
            <a:r>
              <a:rPr lang="en-US" sz="3300" dirty="0"/>
              <a:t> der MV </a:t>
            </a:r>
            <a:r>
              <a:rPr lang="en-US" sz="3300" dirty="0" err="1"/>
              <a:t>vom</a:t>
            </a:r>
            <a:r>
              <a:rPr lang="en-US" sz="3300" dirty="0"/>
              <a:t> 05. </a:t>
            </a:r>
            <a:r>
              <a:rPr lang="en-US" sz="3300" dirty="0" err="1"/>
              <a:t>März</a:t>
            </a:r>
            <a:r>
              <a:rPr lang="en-US" sz="3300" dirty="0"/>
              <a:t> 2020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Jahresbericht</a:t>
            </a:r>
            <a:r>
              <a:rPr lang="en-US" sz="3300" dirty="0"/>
              <a:t> des </a:t>
            </a:r>
            <a:r>
              <a:rPr lang="en-US" sz="3300" dirty="0" err="1"/>
              <a:t>Präsidenten</a:t>
            </a:r>
            <a:endParaRPr lang="en-US" sz="3300" dirty="0"/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Herbstprogramm</a:t>
            </a:r>
            <a:r>
              <a:rPr lang="en-US" sz="3300" dirty="0"/>
              <a:t> 2020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Jahresbericht</a:t>
            </a:r>
            <a:r>
              <a:rPr lang="en-US" sz="3300" dirty="0"/>
              <a:t> der </a:t>
            </a:r>
            <a:r>
              <a:rPr lang="en-US" sz="3300" dirty="0" err="1"/>
              <a:t>Quästorin</a:t>
            </a:r>
            <a:endParaRPr lang="en-US" sz="3300" dirty="0"/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Revisionsbericht</a:t>
            </a:r>
            <a:endParaRPr lang="en-US" sz="3300" dirty="0"/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Festsetzung</a:t>
            </a:r>
            <a:r>
              <a:rPr lang="en-US" sz="3300" dirty="0"/>
              <a:t> des </a:t>
            </a:r>
            <a:r>
              <a:rPr lang="en-US" sz="3300" dirty="0" err="1"/>
              <a:t>Mitgliederbeitrags</a:t>
            </a:r>
            <a:endParaRPr lang="en-US" sz="3300" dirty="0"/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Verabschiedungen</a:t>
            </a:r>
            <a:r>
              <a:rPr lang="en-US" sz="3300" dirty="0"/>
              <a:t> und </a:t>
            </a:r>
            <a:r>
              <a:rPr lang="en-US" sz="3300" dirty="0" err="1"/>
              <a:t>Wahlen</a:t>
            </a:r>
            <a:r>
              <a:rPr lang="en-US" sz="3300" dirty="0"/>
              <a:t> </a:t>
            </a:r>
          </a:p>
          <a:p>
            <a:pPr marL="742950" indent="-742950">
              <a:buFont typeface="+mj-lt"/>
              <a:buAutoNum type="arabicPeriod"/>
            </a:pPr>
            <a:r>
              <a:rPr lang="en-US" sz="3300" dirty="0" err="1"/>
              <a:t>Mitteilungen</a:t>
            </a:r>
            <a:endParaRPr lang="en-US" sz="3300" dirty="0"/>
          </a:p>
        </p:txBody>
      </p:sp>
    </p:spTree>
    <p:extLst>
      <p:ext uri="{BB962C8B-B14F-4D97-AF65-F5344CB8AC3E}">
        <p14:creationId xmlns:p14="http://schemas.microsoft.com/office/powerpoint/2010/main" val="29913654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2320925"/>
            <a:ext cx="14952663" cy="1247152"/>
          </a:xfrm>
        </p:spPr>
        <p:txBody>
          <a:bodyPr/>
          <a:lstStyle/>
          <a:p>
            <a:r>
              <a:rPr lang="en-US" dirty="0"/>
              <a:t>8. Wahl der </a:t>
            </a:r>
            <a:r>
              <a:rPr lang="en-US" dirty="0" err="1"/>
              <a:t>Nachfolge</a:t>
            </a:r>
            <a:r>
              <a:rPr lang="en-US" dirty="0"/>
              <a:t> von Dr. Sandra Steiner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1169" y="3613509"/>
            <a:ext cx="7232733" cy="1021860"/>
          </a:xfrm>
        </p:spPr>
        <p:txBody>
          <a:bodyPr/>
          <a:lstStyle/>
          <a:p>
            <a:r>
              <a:rPr lang="en-US" dirty="0" err="1"/>
              <a:t>Vorschläge</a:t>
            </a:r>
            <a:r>
              <a:rPr lang="en-US" dirty="0"/>
              <a:t> des </a:t>
            </a:r>
            <a:r>
              <a:rPr lang="en-US" dirty="0" err="1"/>
              <a:t>Vorstandes</a:t>
            </a:r>
            <a:r>
              <a:rPr lang="en-US" dirty="0"/>
              <a:t>:</a:t>
            </a:r>
          </a:p>
          <a:p>
            <a:endParaRPr lang="en-US" dirty="0"/>
          </a:p>
          <a:p>
            <a:pPr marL="0" indent="0"/>
            <a:r>
              <a:rPr lang="en-US" dirty="0"/>
              <a:t>	</a:t>
            </a:r>
          </a:p>
          <a:p>
            <a:pPr marL="0" indent="0"/>
            <a:r>
              <a:rPr lang="en-US" dirty="0"/>
              <a:t>		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640910" y="6030912"/>
            <a:ext cx="7645882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Business Development Manager </a:t>
            </a:r>
            <a:r>
              <a:rPr lang="en-US" sz="3200" dirty="0" err="1"/>
              <a:t>Ewopharma</a:t>
            </a:r>
            <a:r>
              <a:rPr lang="en-US" sz="3200" dirty="0"/>
              <a:t> AG</a:t>
            </a:r>
          </a:p>
          <a:p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200" dirty="0"/>
              <a:t>UZH</a:t>
            </a:r>
            <a:r>
              <a:rPr lang="de-CH" sz="3200" dirty="0"/>
              <a:t> </a:t>
            </a:r>
            <a:r>
              <a:rPr lang="de-DE" sz="3200" dirty="0"/>
              <a:t>Studium </a:t>
            </a:r>
            <a:r>
              <a:rPr lang="de-DE" sz="3200" dirty="0" err="1"/>
              <a:t>Molecular</a:t>
            </a:r>
            <a:r>
              <a:rPr lang="de-DE" sz="3200" dirty="0"/>
              <a:t> </a:t>
            </a:r>
            <a:r>
              <a:rPr lang="de-DE" sz="3200" dirty="0" err="1"/>
              <a:t>Biology</a:t>
            </a:r>
            <a:endParaRPr lang="de-CH" sz="3200" dirty="0"/>
          </a:p>
          <a:p>
            <a:endParaRPr lang="en-US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58B0236-7F49-D848-A0C4-089033A222B6}"/>
              </a:ext>
            </a:extLst>
          </p:cNvPr>
          <p:cNvSpPr/>
          <p:nvPr/>
        </p:nvSpPr>
        <p:spPr>
          <a:xfrm>
            <a:off x="1362270" y="4963620"/>
            <a:ext cx="80056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Dr. </a:t>
            </a:r>
            <a:r>
              <a:rPr lang="en-US" sz="3600" b="1" dirty="0" err="1"/>
              <a:t>Shila</a:t>
            </a:r>
            <a:r>
              <a:rPr lang="en-US" sz="3600" b="1" dirty="0"/>
              <a:t> Schneider</a:t>
            </a:r>
          </a:p>
          <a:p>
            <a:endParaRPr lang="en-US" dirty="0"/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29DE9C17-8492-3949-B2AA-0AE2B1028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8420" y="5979283"/>
            <a:ext cx="2911137" cy="2911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94694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2320925"/>
            <a:ext cx="14952663" cy="1247152"/>
          </a:xfrm>
        </p:spPr>
        <p:txBody>
          <a:bodyPr/>
          <a:lstStyle/>
          <a:p>
            <a:r>
              <a:rPr lang="en-US" dirty="0"/>
              <a:t>8. Wahl der </a:t>
            </a:r>
            <a:r>
              <a:rPr lang="en-US" dirty="0" err="1"/>
              <a:t>Nachfolge</a:t>
            </a:r>
            <a:r>
              <a:rPr lang="en-US" dirty="0"/>
              <a:t> von Dr. Sandra Steiner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5186" y="3699739"/>
            <a:ext cx="7232733" cy="1021860"/>
          </a:xfrm>
        </p:spPr>
        <p:txBody>
          <a:bodyPr/>
          <a:lstStyle/>
          <a:p>
            <a:r>
              <a:rPr lang="en-US" dirty="0" err="1"/>
              <a:t>Vorschläge</a:t>
            </a:r>
            <a:r>
              <a:rPr lang="en-US" dirty="0"/>
              <a:t> des </a:t>
            </a:r>
            <a:r>
              <a:rPr lang="en-US" dirty="0" err="1"/>
              <a:t>Vorstandes</a:t>
            </a:r>
            <a:r>
              <a:rPr lang="en-US" dirty="0"/>
              <a:t>:</a:t>
            </a:r>
          </a:p>
          <a:p>
            <a:endParaRPr lang="en-US" dirty="0"/>
          </a:p>
          <a:p>
            <a:pPr marL="0" indent="0"/>
            <a:r>
              <a:rPr lang="en-US" dirty="0"/>
              <a:t>	</a:t>
            </a:r>
          </a:p>
          <a:p>
            <a:pPr marL="0" indent="0"/>
            <a:r>
              <a:rPr lang="en-US" dirty="0"/>
              <a:t>		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5640910" y="6030912"/>
            <a:ext cx="764588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/>
              <a:t>CEO, Argo &amp; Partner AG, </a:t>
            </a:r>
            <a:endParaRPr lang="de-CH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sz="3200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200" dirty="0"/>
              <a:t>UZH Studium Dipl. Mathematik und Computer Science</a:t>
            </a:r>
            <a:endParaRPr lang="en-US" sz="3200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A58B0236-7F49-D848-A0C4-089033A222B6}"/>
              </a:ext>
            </a:extLst>
          </p:cNvPr>
          <p:cNvSpPr/>
          <p:nvPr/>
        </p:nvSpPr>
        <p:spPr>
          <a:xfrm>
            <a:off x="1362270" y="4963620"/>
            <a:ext cx="80056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/>
              <a:t>André Guyer</a:t>
            </a:r>
          </a:p>
          <a:p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18A7042B-7012-3747-B81D-2613EE55C5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63376" y="6057035"/>
            <a:ext cx="2911136" cy="2911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13332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4" y="2320925"/>
            <a:ext cx="14952665" cy="870144"/>
          </a:xfrm>
        </p:spPr>
        <p:txBody>
          <a:bodyPr/>
          <a:lstStyle/>
          <a:p>
            <a:r>
              <a:rPr lang="en-US" dirty="0"/>
              <a:t>9. Wahl des </a:t>
            </a:r>
            <a:r>
              <a:rPr lang="en-US" dirty="0" err="1"/>
              <a:t>Vorstandes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1668" y="3191069"/>
            <a:ext cx="14952663" cy="2056180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Dr. Sarah </a:t>
            </a:r>
            <a:r>
              <a:rPr lang="en-US" sz="3200" dirty="0" err="1"/>
              <a:t>Beyeler</a:t>
            </a:r>
            <a:r>
              <a:rPr lang="en-US" sz="3200" dirty="0"/>
              <a:t> 			(</a:t>
            </a:r>
            <a:r>
              <a:rPr lang="en-US" sz="3200" dirty="0" err="1"/>
              <a:t>gewählt</a:t>
            </a:r>
            <a:r>
              <a:rPr lang="en-US" sz="3200" dirty="0"/>
              <a:t> bis 2021)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Dr. Martina Forster 			(</a:t>
            </a:r>
            <a:r>
              <a:rPr lang="en-US" sz="3200" dirty="0" err="1"/>
              <a:t>gewählt</a:t>
            </a:r>
            <a:r>
              <a:rPr lang="en-US" sz="3200" dirty="0"/>
              <a:t> bis 2021)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Dr. Simone Forster			(</a:t>
            </a:r>
            <a:r>
              <a:rPr lang="en-US" sz="3200" dirty="0" err="1"/>
              <a:t>gewählt</a:t>
            </a:r>
            <a:r>
              <a:rPr lang="en-US" sz="3200" dirty="0"/>
              <a:t> bis 2022)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Servan Grüninger			(</a:t>
            </a:r>
            <a:r>
              <a:rPr lang="en-US" sz="3200" dirty="0" err="1"/>
              <a:t>gewählt</a:t>
            </a:r>
            <a:r>
              <a:rPr lang="en-US" sz="3200" dirty="0"/>
              <a:t> bis 2022)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Prof. Dr. Ross Purves 			(</a:t>
            </a:r>
            <a:r>
              <a:rPr lang="en-US" sz="3200" dirty="0" err="1"/>
              <a:t>gewählt</a:t>
            </a:r>
            <a:r>
              <a:rPr lang="en-US" sz="3200" dirty="0"/>
              <a:t> bis 2022)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Prof. Dr. Thierry </a:t>
            </a:r>
            <a:r>
              <a:rPr lang="en-US" sz="3200" dirty="0" err="1"/>
              <a:t>Hennet</a:t>
            </a:r>
            <a:r>
              <a:rPr lang="en-US" sz="3200" dirty="0"/>
              <a:t>		(ex officio)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Prof. Dr. Stefan Neuhaus		(ex officio)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Dr. Tatiana </a:t>
            </a:r>
            <a:r>
              <a:rPr lang="en-US" sz="3200" dirty="0" err="1"/>
              <a:t>Samrowski</a:t>
            </a:r>
            <a:r>
              <a:rPr lang="en-US" sz="3200" dirty="0"/>
              <a:t>		(</a:t>
            </a:r>
            <a:r>
              <a:rPr lang="en-US" sz="3200" dirty="0" err="1"/>
              <a:t>gewählt</a:t>
            </a:r>
            <a:r>
              <a:rPr lang="en-US" sz="3200" dirty="0"/>
              <a:t> bis 2022)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Dr. Sandra Steiner 			(</a:t>
            </a:r>
            <a:r>
              <a:rPr lang="en-US" sz="3200" dirty="0" err="1"/>
              <a:t>gewählt</a:t>
            </a:r>
            <a:r>
              <a:rPr lang="en-US" sz="3200" dirty="0"/>
              <a:t> bis 2022)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Dr. Christa Werner			(</a:t>
            </a:r>
            <a:r>
              <a:rPr lang="en-US" sz="3200" dirty="0" err="1"/>
              <a:t>gewählt</a:t>
            </a:r>
            <a:r>
              <a:rPr lang="en-US" sz="3200" dirty="0"/>
              <a:t> bis 2022)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200" dirty="0"/>
              <a:t>Prof. Dr. </a:t>
            </a:r>
            <a:r>
              <a:rPr lang="en-US" sz="3200" dirty="0" err="1"/>
              <a:t>em</a:t>
            </a:r>
            <a:r>
              <a:rPr lang="en-US" sz="3200" dirty="0"/>
              <a:t>. Daniel Wyler		(</a:t>
            </a:r>
            <a:r>
              <a:rPr lang="en-US" sz="3200" dirty="0" err="1"/>
              <a:t>gewählt</a:t>
            </a:r>
            <a:r>
              <a:rPr lang="en-US" sz="3200" dirty="0"/>
              <a:t> bis 2022) </a:t>
            </a:r>
          </a:p>
          <a:p>
            <a:pPr>
              <a:buFont typeface="Arial" panose="020B0604020202020204" pitchFamily="34" charset="0"/>
              <a:buChar char="•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268139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9. Wahl der Revisoren/innen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412042" y="4048328"/>
            <a:ext cx="9504942" cy="685597"/>
          </a:xfrm>
        </p:spPr>
        <p:txBody>
          <a:bodyPr/>
          <a:lstStyle/>
          <a:p>
            <a:r>
              <a:rPr lang="de-DE" dirty="0"/>
              <a:t>Verabschiedung von Dr. Wolfgang Auwärter</a:t>
            </a:r>
          </a:p>
          <a:p>
            <a:endParaRPr lang="de-DE" dirty="0"/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3A5FB440-51FD-2947-9479-D627F475E375}"/>
              </a:ext>
            </a:extLst>
          </p:cNvPr>
          <p:cNvSpPr/>
          <p:nvPr/>
        </p:nvSpPr>
        <p:spPr>
          <a:xfrm>
            <a:off x="3755887" y="5707063"/>
            <a:ext cx="8128000" cy="1107996"/>
          </a:xfrm>
          <a:prstGeom prst="rect">
            <a:avLst/>
          </a:prstGeom>
        </p:spPr>
        <p:txBody>
          <a:bodyPr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de-DE" sz="3600" dirty="0">
                <a:latin typeface="+mn-lt"/>
              </a:rPr>
              <a:t>Prof. Dr. </a:t>
            </a:r>
            <a:r>
              <a:rPr lang="de-DE" sz="3600" dirty="0" err="1">
                <a:latin typeface="+mn-lt"/>
              </a:rPr>
              <a:t>em</a:t>
            </a:r>
            <a:r>
              <a:rPr lang="de-DE" sz="3600" dirty="0">
                <a:latin typeface="+mn-lt"/>
              </a:rPr>
              <a:t>. Kurt </a:t>
            </a:r>
            <a:r>
              <a:rPr lang="de-DE" sz="3600" dirty="0" err="1">
                <a:latin typeface="+mn-lt"/>
              </a:rPr>
              <a:t>Brassel</a:t>
            </a:r>
            <a:endParaRPr lang="de-DE" sz="3600" dirty="0">
              <a:latin typeface="+mn-lt"/>
            </a:endParaRPr>
          </a:p>
          <a:p>
            <a:endParaRPr lang="de-DE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22730499-6D78-8346-8C70-49AFF244DB67}"/>
              </a:ext>
            </a:extLst>
          </p:cNvPr>
          <p:cNvSpPr/>
          <p:nvPr/>
        </p:nvSpPr>
        <p:spPr>
          <a:xfrm>
            <a:off x="3755887" y="6486019"/>
            <a:ext cx="89524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600" dirty="0"/>
              <a:t>Dr. Christoph </a:t>
            </a:r>
            <a:r>
              <a:rPr lang="de-DE" sz="3600" dirty="0" err="1"/>
              <a:t>Luchsinger</a:t>
            </a:r>
            <a:endParaRPr lang="de-DE" sz="3600" dirty="0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4CD8A848-A995-314D-ADD2-51AFFFFEC1B3}"/>
              </a:ext>
            </a:extLst>
          </p:cNvPr>
          <p:cNvSpPr/>
          <p:nvPr/>
        </p:nvSpPr>
        <p:spPr>
          <a:xfrm>
            <a:off x="3350375" y="4928106"/>
            <a:ext cx="222798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3600" dirty="0"/>
              <a:t>Wahl</a:t>
            </a:r>
            <a:r>
              <a:rPr lang="de-DE" sz="3200" dirty="0"/>
              <a:t> </a:t>
            </a:r>
            <a:r>
              <a:rPr lang="de-DE" sz="3600" dirty="0"/>
              <a:t>von</a:t>
            </a:r>
            <a:r>
              <a:rPr lang="de-DE" sz="32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219392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2320924"/>
            <a:ext cx="14825663" cy="2242641"/>
          </a:xfrm>
        </p:spPr>
        <p:txBody>
          <a:bodyPr/>
          <a:lstStyle/>
          <a:p>
            <a:r>
              <a:rPr lang="en-US" dirty="0"/>
              <a:t>10. </a:t>
            </a:r>
            <a:r>
              <a:rPr lang="en-US" dirty="0" err="1"/>
              <a:t>Mitteilungen</a:t>
            </a:r>
            <a:br>
              <a:rPr lang="en-US" dirty="0"/>
            </a:b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50875" y="3293518"/>
            <a:ext cx="14952663" cy="5607620"/>
          </a:xfrm>
        </p:spPr>
        <p:txBody>
          <a:bodyPr/>
          <a:lstStyle/>
          <a:p>
            <a:r>
              <a:rPr lang="de-DE" b="1" dirty="0"/>
              <a:t>Überraschen Sie uns mit Ihren Ideen!</a:t>
            </a:r>
          </a:p>
          <a:p>
            <a:pPr marL="0" indent="0"/>
            <a:endParaRPr lang="de-DE" dirty="0"/>
          </a:p>
          <a:p>
            <a:endParaRPr lang="de-DE" dirty="0"/>
          </a:p>
          <a:p>
            <a:endParaRPr lang="de-DE" dirty="0"/>
          </a:p>
        </p:txBody>
      </p:sp>
      <p:pic>
        <p:nvPicPr>
          <p:cNvPr id="4098" name="Picture 2" descr="Bildergebnis für ideen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2662" y="4176737"/>
            <a:ext cx="9210675" cy="472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36119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0875" y="2320924"/>
            <a:ext cx="14825663" cy="2242641"/>
          </a:xfrm>
        </p:spPr>
        <p:txBody>
          <a:bodyPr/>
          <a:lstStyle/>
          <a:p>
            <a:r>
              <a:rPr lang="en-US" dirty="0"/>
              <a:t>10. </a:t>
            </a:r>
            <a:r>
              <a:rPr lang="en-US" dirty="0" err="1"/>
              <a:t>Mitteilungen</a:t>
            </a:r>
            <a:br>
              <a:rPr lang="en-US" dirty="0"/>
            </a:br>
            <a:endParaRPr lang="en-US" dirty="0"/>
          </a:p>
        </p:txBody>
      </p:sp>
      <p:pic>
        <p:nvPicPr>
          <p:cNvPr id="3074" name="Picture 2" descr="Thank You, Note, Thank, Thank You Note, Message">
            <a:extLst>
              <a:ext uri="{FF2B5EF4-FFF2-40B4-BE49-F238E27FC236}">
                <a16:creationId xmlns:a16="http://schemas.microsoft.com/office/drawing/2014/main" id="{F0CAA473-E3F8-4956-B625-1D256ACFD1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5250" y="2386013"/>
            <a:ext cx="661987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F7A7E200-6811-467D-8494-41190323B1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909190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6531" y="2545175"/>
            <a:ext cx="13538227" cy="1933519"/>
          </a:xfrm>
        </p:spPr>
        <p:txBody>
          <a:bodyPr/>
          <a:lstStyle/>
          <a:p>
            <a:r>
              <a:rPr lang="en-US" dirty="0"/>
              <a:t>«</a:t>
            </a:r>
            <a:r>
              <a:rPr lang="de-CH" dirty="0"/>
              <a:t>Die digitale Plattform als Chefin: Arbeitsrealitäten in der Gig-Ökonomie</a:t>
            </a:r>
            <a:r>
              <a:rPr lang="en-US" dirty="0"/>
              <a:t>»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5175250" y="4878387"/>
            <a:ext cx="9117428" cy="1347537"/>
          </a:xfrm>
        </p:spPr>
        <p:txBody>
          <a:bodyPr/>
          <a:lstStyle/>
          <a:p>
            <a:pPr marL="0" indent="0"/>
            <a:r>
              <a:rPr lang="en-US" sz="3400" dirty="0" err="1"/>
              <a:t>Privatdozentin</a:t>
            </a:r>
            <a:r>
              <a:rPr lang="en-US" sz="3400" dirty="0"/>
              <a:t> Dr. Karin </a:t>
            </a:r>
            <a:r>
              <a:rPr lang="en-US" sz="3400" dirty="0" err="1"/>
              <a:t>Schwiter</a:t>
            </a:r>
            <a:endParaRPr lang="en-US" sz="3400" dirty="0"/>
          </a:p>
          <a:p>
            <a:pPr marL="0" indent="0"/>
            <a:endParaRPr lang="en-US" sz="3400" dirty="0"/>
          </a:p>
          <a:p>
            <a:pPr marL="0" indent="0"/>
            <a:r>
              <a:rPr lang="en-US" sz="3400" dirty="0" err="1"/>
              <a:t>Doktorandin</a:t>
            </a:r>
            <a:r>
              <a:rPr lang="en-US" sz="3400" dirty="0"/>
              <a:t> Marisol Keller</a:t>
            </a:r>
          </a:p>
          <a:p>
            <a:pPr marL="0" indent="0"/>
            <a:endParaRPr lang="en-US" sz="3400" dirty="0"/>
          </a:p>
          <a:p>
            <a:pPr marL="0" indent="0"/>
            <a:endParaRPr lang="en-US" sz="3400" dirty="0"/>
          </a:p>
          <a:p>
            <a:pPr marL="0" indent="0"/>
            <a:r>
              <a:rPr lang="en-US" sz="3400" dirty="0" err="1"/>
              <a:t>Geographisches</a:t>
            </a:r>
            <a:r>
              <a:rPr lang="en-US" sz="3400" dirty="0"/>
              <a:t> </a:t>
            </a:r>
            <a:r>
              <a:rPr lang="en-US" sz="3400" dirty="0" err="1"/>
              <a:t>Institut</a:t>
            </a:r>
            <a:r>
              <a:rPr lang="en-US" sz="3400" dirty="0"/>
              <a:t> der Universität Zürich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A118A66D-1E52-9149-9E8A-B15884682B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8378" y="4763104"/>
            <a:ext cx="2588467" cy="259972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2CD74A9E-F74C-8043-8E96-0AC3F7B5D93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98444" y="4733925"/>
            <a:ext cx="2588468" cy="2588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2564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2. Wahl der </a:t>
            </a:r>
            <a:r>
              <a:rPr lang="en-US" dirty="0" err="1"/>
              <a:t>Stimmenzähler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577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3. </a:t>
            </a:r>
            <a:r>
              <a:rPr lang="en-US" dirty="0" err="1"/>
              <a:t>Protokoll</a:t>
            </a:r>
            <a:r>
              <a:rPr lang="en-US" dirty="0"/>
              <a:t> der MV </a:t>
            </a:r>
            <a:r>
              <a:rPr lang="en-US" dirty="0" err="1"/>
              <a:t>vom</a:t>
            </a:r>
            <a:r>
              <a:rPr lang="en-US" dirty="0"/>
              <a:t> 05. </a:t>
            </a:r>
            <a:r>
              <a:rPr lang="en-US" dirty="0" err="1"/>
              <a:t>März</a:t>
            </a:r>
            <a:r>
              <a:rPr lang="en-US" dirty="0"/>
              <a:t> 2020</a:t>
            </a:r>
            <a:br>
              <a:rPr lang="en-US" dirty="0"/>
            </a:br>
            <a:endParaRPr lang="en-US" dirty="0"/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C2025F01-4CFE-6B42-8863-68671696CAC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500" y="4433887"/>
            <a:ext cx="5969000" cy="889000"/>
          </a:xfrm>
          <a:prstGeom prst="rect">
            <a:avLst/>
          </a:prstGeom>
        </p:spPr>
      </p:pic>
      <p:pic>
        <p:nvPicPr>
          <p:cNvPr id="6" name="Inhaltsplatzhalter 5">
            <a:extLst>
              <a:ext uri="{FF2B5EF4-FFF2-40B4-BE49-F238E27FC236}">
                <a16:creationId xmlns:a16="http://schemas.microsoft.com/office/drawing/2014/main" id="{F8418160-C218-DB43-A1FA-C459FA41DDE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256598" y="3628698"/>
            <a:ext cx="15614215" cy="4874279"/>
          </a:xfrm>
        </p:spPr>
      </p:pic>
    </p:spTree>
    <p:extLst>
      <p:ext uri="{BB962C8B-B14F-4D97-AF65-F5344CB8AC3E}">
        <p14:creationId xmlns:p14="http://schemas.microsoft.com/office/powerpoint/2010/main" val="34566008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5168" y="2465836"/>
            <a:ext cx="14825663" cy="625475"/>
          </a:xfrm>
        </p:spPr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Jahresbericht</a:t>
            </a:r>
            <a:r>
              <a:rPr lang="en-US" dirty="0"/>
              <a:t> des </a:t>
            </a:r>
            <a:r>
              <a:rPr lang="en-US" dirty="0" err="1"/>
              <a:t>Präsidenten</a:t>
            </a:r>
            <a:br>
              <a:rPr lang="en-US" dirty="0"/>
            </a:b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00986" y="3126540"/>
            <a:ext cx="2764800" cy="2764800"/>
          </a:xfrm>
          <a:prstGeom prst="ellipse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7" r="16667"/>
          <a:stretch/>
        </p:blipFill>
        <p:spPr>
          <a:xfrm>
            <a:off x="1400986" y="6292007"/>
            <a:ext cx="2798906" cy="2798906"/>
          </a:xfrm>
          <a:prstGeom prst="ellipse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A74D928-ED95-024F-AFA9-4AD36690AD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97458" y="4733925"/>
            <a:ext cx="2791553" cy="2765333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12CDB211-6BF9-E747-BA5F-9262F17B64E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445803" y="3126540"/>
            <a:ext cx="2831582" cy="2633532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203D88F4-4BE4-7341-B19F-A6D4F222E87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730914" y="3126540"/>
            <a:ext cx="2617579" cy="2561114"/>
          </a:xfrm>
          <a:prstGeom prst="rect">
            <a:avLst/>
          </a:prstGeom>
          <a:noFill/>
          <a:effectLst>
            <a:outerShdw dist="50800" sx="1000" sy="1000" algn="ctr" rotWithShape="0">
              <a:schemeClr val="bg1"/>
            </a:outerShdw>
          </a:effectLst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D37A1F5D-2FA9-1343-9CDF-C1A67DADB4E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92565" y="6163992"/>
            <a:ext cx="2831582" cy="2926921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FD42F6EA-07FA-5E41-AC7A-E857D196CB8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16820" y="6244785"/>
            <a:ext cx="2711534" cy="2765333"/>
          </a:xfrm>
          <a:prstGeom prst="rect">
            <a:avLst/>
          </a:prstGeom>
          <a:effectLst>
            <a:outerShdw dist="50800" sx="1000" sy="1000" algn="ctr" rotWithShape="0">
              <a:schemeClr val="bg1"/>
            </a:outerShdw>
          </a:effectLst>
        </p:spPr>
      </p:pic>
    </p:spTree>
    <p:extLst>
      <p:ext uri="{BB962C8B-B14F-4D97-AF65-F5344CB8AC3E}">
        <p14:creationId xmlns:p14="http://schemas.microsoft.com/office/powerpoint/2010/main" val="12024199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Jahresbericht</a:t>
            </a:r>
            <a:r>
              <a:rPr lang="en-US" dirty="0"/>
              <a:t> des </a:t>
            </a:r>
            <a:r>
              <a:rPr lang="en-US" dirty="0" err="1"/>
              <a:t>Präsidenten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650875" y="3146425"/>
            <a:ext cx="14952663" cy="5956300"/>
          </a:xfrm>
        </p:spPr>
        <p:txBody>
          <a:bodyPr/>
          <a:lstStyle/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r>
              <a:rPr lang="en-US" sz="3200" dirty="0">
                <a:latin typeface="Palatino (Textkörper)"/>
              </a:rPr>
              <a:t>Aufbau </a:t>
            </a:r>
            <a:r>
              <a:rPr lang="en-US" sz="3200" dirty="0" err="1">
                <a:latin typeface="Palatino (Textkörper)"/>
              </a:rPr>
              <a:t>einer</a:t>
            </a:r>
            <a:r>
              <a:rPr lang="en-US" sz="3200" dirty="0">
                <a:latin typeface="Palatino (Textkörper)"/>
              </a:rPr>
              <a:t> </a:t>
            </a:r>
            <a:r>
              <a:rPr lang="en-US" sz="3200" dirty="0" err="1">
                <a:latin typeface="Palatino (Textkörper)"/>
              </a:rPr>
              <a:t>gezielten</a:t>
            </a:r>
            <a:r>
              <a:rPr lang="en-US" sz="3200" dirty="0">
                <a:latin typeface="Palatino (Textkörper)"/>
              </a:rPr>
              <a:t> </a:t>
            </a:r>
            <a:r>
              <a:rPr lang="en-US" sz="3200" dirty="0" err="1">
                <a:latin typeface="Palatino (Textkörper)"/>
              </a:rPr>
              <a:t>Projektförderung</a:t>
            </a:r>
            <a:r>
              <a:rPr lang="en-US" sz="3200" dirty="0">
                <a:latin typeface="Palatino (Textkörper)"/>
              </a:rPr>
              <a:t> </a:t>
            </a:r>
            <a:r>
              <a:rPr lang="en-US" sz="3200" dirty="0" err="1">
                <a:latin typeface="Palatino (Textkörper)"/>
              </a:rPr>
              <a:t>für</a:t>
            </a:r>
            <a:r>
              <a:rPr lang="en-US" sz="3200" dirty="0">
                <a:latin typeface="Palatino (Textkörper)"/>
              </a:rPr>
              <a:t> </a:t>
            </a:r>
            <a:r>
              <a:rPr lang="en-US" sz="3200" dirty="0" err="1">
                <a:latin typeface="Palatino (Textkörper)"/>
              </a:rPr>
              <a:t>Studierende</a:t>
            </a: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dirty="0"/>
          </a:p>
          <a:p>
            <a:pPr marL="0" indent="0"/>
            <a:endParaRPr lang="en-US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185CC14-344E-5346-9B62-9281648A96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28000" y="5387613"/>
            <a:ext cx="6914114" cy="36674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96643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4. </a:t>
            </a:r>
            <a:r>
              <a:rPr lang="en-US" dirty="0" err="1"/>
              <a:t>Jahresbericht</a:t>
            </a:r>
            <a:r>
              <a:rPr lang="en-US" dirty="0"/>
              <a:t> des </a:t>
            </a:r>
            <a:r>
              <a:rPr lang="en-US" dirty="0" err="1"/>
              <a:t>Präsidenten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650875" y="3146425"/>
            <a:ext cx="14952663" cy="5956300"/>
          </a:xfrm>
        </p:spPr>
        <p:txBody>
          <a:bodyPr/>
          <a:lstStyle/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r>
              <a:rPr lang="en-US" sz="3200" dirty="0">
                <a:latin typeface="Palatino (Textkörper)"/>
              </a:rPr>
              <a:t>Video </a:t>
            </a:r>
            <a:r>
              <a:rPr lang="de-CH" sz="3200" b="1" dirty="0" err="1"/>
              <a:t>iGEM</a:t>
            </a:r>
            <a:r>
              <a:rPr lang="de-CH" sz="3200" b="1" dirty="0"/>
              <a:t> Team 2020</a:t>
            </a:r>
          </a:p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dirty="0"/>
          </a:p>
          <a:p>
            <a:pPr marL="0" indent="0"/>
            <a:r>
              <a:rPr lang="en-US" dirty="0">
                <a:hlinkClick r:id="rId3"/>
              </a:rPr>
              <a:t>https://drive.google.com/file/d/1lMHZDZnf2gQ4KlZ_QmEzqldqUjnPl-Bx/view</a:t>
            </a:r>
            <a:endParaRPr lang="en-US" dirty="0"/>
          </a:p>
          <a:p>
            <a:pPr marL="0" indent="0"/>
            <a:endParaRPr lang="en-US" dirty="0"/>
          </a:p>
          <a:p>
            <a:pPr marL="0" indent="0"/>
            <a:r>
              <a:rPr lang="en-US" dirty="0"/>
              <a:t>https://2020.igem.org/</a:t>
            </a:r>
            <a:r>
              <a:rPr lang="en-US" dirty="0" err="1"/>
              <a:t>Team:UZurich</a:t>
            </a:r>
            <a:r>
              <a:rPr lang="en-US" dirty="0"/>
              <a:t>/Sponsors</a:t>
            </a:r>
          </a:p>
          <a:p>
            <a:pPr marL="0" indent="0"/>
            <a:endParaRPr lang="en-US" dirty="0"/>
          </a:p>
          <a:p>
            <a:pPr marL="0" indent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35717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Herbstprogramm</a:t>
            </a:r>
            <a:r>
              <a:rPr lang="en-US" dirty="0"/>
              <a:t> 2021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r>
              <a:rPr lang="en-US" sz="3200" dirty="0" err="1">
                <a:latin typeface="Palatino (Textkörper)"/>
              </a:rPr>
              <a:t>Weiterführung</a:t>
            </a:r>
            <a:r>
              <a:rPr lang="en-US" sz="3200" dirty="0">
                <a:latin typeface="Palatino (Textkörper)"/>
              </a:rPr>
              <a:t> des Science Alumni Mentoring-</a:t>
            </a:r>
            <a:r>
              <a:rPr lang="en-US" sz="3200" dirty="0" err="1">
                <a:latin typeface="Palatino (Textkörper)"/>
              </a:rPr>
              <a:t>Programms</a:t>
            </a: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r>
              <a:rPr lang="en-US" sz="3200" dirty="0" err="1">
                <a:latin typeface="Palatino (Textkörper)"/>
              </a:rPr>
              <a:t>Werden</a:t>
            </a:r>
            <a:r>
              <a:rPr lang="en-US" sz="3200" dirty="0">
                <a:latin typeface="Palatino (Textkörper)"/>
              </a:rPr>
              <a:t> Sie Mentor/in!</a:t>
            </a: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4" name="Picture 2" descr="Bildergebnis für mentor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0618" y="4724400"/>
            <a:ext cx="4017081" cy="3683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264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5. </a:t>
            </a:r>
            <a:r>
              <a:rPr lang="en-US" dirty="0" err="1"/>
              <a:t>Jahresprogramm</a:t>
            </a:r>
            <a:r>
              <a:rPr lang="en-US" dirty="0"/>
              <a:t> 2021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 noChangeAspect="1"/>
          </p:cNvSpPr>
          <p:nvPr>
            <p:ph idx="1"/>
          </p:nvPr>
        </p:nvSpPr>
        <p:spPr>
          <a:xfrm>
            <a:off x="650875" y="3146425"/>
            <a:ext cx="14952663" cy="5956300"/>
          </a:xfrm>
        </p:spPr>
        <p:txBody>
          <a:bodyPr/>
          <a:lstStyle/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r>
              <a:rPr lang="en-US" sz="3200" dirty="0" err="1">
                <a:latin typeface="Palatino (Textkörper)"/>
              </a:rPr>
              <a:t>Weiterführung</a:t>
            </a:r>
            <a:r>
              <a:rPr lang="en-US" sz="3200" dirty="0">
                <a:latin typeface="Palatino (Textkörper)"/>
              </a:rPr>
              <a:t> der </a:t>
            </a:r>
            <a:r>
              <a:rPr lang="en-US" sz="3200" dirty="0" err="1">
                <a:latin typeface="Palatino (Textkörper)"/>
              </a:rPr>
              <a:t>gezielten</a:t>
            </a:r>
            <a:r>
              <a:rPr lang="en-US" sz="3200" dirty="0">
                <a:latin typeface="Palatino (Textkörper)"/>
              </a:rPr>
              <a:t> </a:t>
            </a:r>
            <a:r>
              <a:rPr lang="en-US" sz="3200" dirty="0" err="1">
                <a:latin typeface="Palatino (Textkörper)"/>
              </a:rPr>
              <a:t>Projektförderung</a:t>
            </a:r>
            <a:r>
              <a:rPr lang="en-US" sz="3200" dirty="0">
                <a:latin typeface="Palatino (Textkörper)"/>
              </a:rPr>
              <a:t> </a:t>
            </a:r>
            <a:r>
              <a:rPr lang="en-US" sz="3200" dirty="0" err="1">
                <a:latin typeface="Palatino (Textkörper)"/>
              </a:rPr>
              <a:t>für</a:t>
            </a:r>
            <a:r>
              <a:rPr lang="en-US" sz="3200" dirty="0">
                <a:latin typeface="Palatino (Textkörper)"/>
              </a:rPr>
              <a:t> </a:t>
            </a:r>
            <a:r>
              <a:rPr lang="en-US" sz="3200" dirty="0" err="1">
                <a:latin typeface="Palatino (Textkörper)"/>
              </a:rPr>
              <a:t>Studierende</a:t>
            </a:r>
            <a:endParaRPr lang="en-US" sz="3200" dirty="0">
              <a:latin typeface="Palatino (Textkörper)"/>
            </a:endParaRPr>
          </a:p>
          <a:p>
            <a:pPr>
              <a:buFont typeface="Arial"/>
              <a:buChar char="•"/>
            </a:pPr>
            <a:endParaRPr lang="en-US" dirty="0"/>
          </a:p>
          <a:p>
            <a:pPr>
              <a:buFont typeface="Arial"/>
              <a:buChar char="•"/>
            </a:pPr>
            <a:endParaRPr lang="en-US" dirty="0"/>
          </a:p>
        </p:txBody>
      </p:sp>
      <p:pic>
        <p:nvPicPr>
          <p:cNvPr id="1026" name="Picture 2" descr="Image result for research abroad student university of zurich">
            <a:extLst>
              <a:ext uri="{FF2B5EF4-FFF2-40B4-BE49-F238E27FC236}">
                <a16:creationId xmlns:a16="http://schemas.microsoft.com/office/drawing/2014/main" id="{C3762172-9980-4777-8B5D-7AFD7AD756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08720" y="5119820"/>
            <a:ext cx="6404448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140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theme1.xml><?xml version="1.0" encoding="utf-8"?>
<a:theme xmlns:a="http://schemas.openxmlformats.org/drawingml/2006/main" name="sciencealumni_slides">
  <a:themeElements>
    <a:clrScheme name="1_Standard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Standarddesign">
      <a:majorFont>
        <a:latin typeface="Palatino"/>
        <a:ea typeface="ＭＳ Ｐゴシック"/>
        <a:cs typeface=""/>
      </a:majorFont>
      <a:minorFont>
        <a:latin typeface="Palatino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27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Palatino Linotype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5271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Palatino Linotype" charset="0"/>
            <a:ea typeface="ＭＳ Ｐゴシック" charset="0"/>
          </a:defRPr>
        </a:defPPr>
      </a:lstStyle>
    </a:lnDef>
  </a:objectDefaults>
  <a:extraClrSchemeLst>
    <a:extraClrScheme>
      <a:clrScheme name="1_Standard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Standard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Standard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C9956607AAA8D4FB73F11DD902B9DEC" ma:contentTypeVersion="7" ma:contentTypeDescription="Create a new document." ma:contentTypeScope="" ma:versionID="a6eade1777cbc4c99df187ed8d27de5f">
  <xsd:schema xmlns:xsd="http://www.w3.org/2001/XMLSchema" xmlns:xs="http://www.w3.org/2001/XMLSchema" xmlns:p="http://schemas.microsoft.com/office/2006/metadata/properties" xmlns:ns2="7e005b99-4162-4fe5-88f6-86be3383fd64" targetNamespace="http://schemas.microsoft.com/office/2006/metadata/properties" ma:root="true" ma:fieldsID="41e8ffaba42978ea49c38e3e45170594" ns2:_="">
    <xsd:import namespace="7e005b99-4162-4fe5-88f6-86be3383fd6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005b99-4162-4fe5-88f6-86be3383fd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4B2409E6-803D-48B1-9A02-5FC6A6625CC6}"/>
</file>

<file path=customXml/itemProps2.xml><?xml version="1.0" encoding="utf-8"?>
<ds:datastoreItem xmlns:ds="http://schemas.openxmlformats.org/officeDocument/2006/customXml" ds:itemID="{329DDEBC-6B8F-4673-8E72-B642FF4A4468}"/>
</file>

<file path=customXml/itemProps3.xml><?xml version="1.0" encoding="utf-8"?>
<ds:datastoreItem xmlns:ds="http://schemas.openxmlformats.org/officeDocument/2006/customXml" ds:itemID="{9BB957C6-FAB6-444C-B2C3-9E3A80BE93E2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1143</Words>
  <Application>Microsoft Macintosh PowerPoint</Application>
  <PresentationFormat>Benutzerdefiniert</PresentationFormat>
  <Paragraphs>185</Paragraphs>
  <Slides>26</Slides>
  <Notes>16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26</vt:i4>
      </vt:variant>
    </vt:vector>
  </HeadingPairs>
  <TitlesOfParts>
    <vt:vector size="31" baseType="lpstr">
      <vt:lpstr>Arial</vt:lpstr>
      <vt:lpstr>Palatino</vt:lpstr>
      <vt:lpstr>Palatino (Textkörper)</vt:lpstr>
      <vt:lpstr>Palatino Linotype</vt:lpstr>
      <vt:lpstr>sciencealumni_slides</vt:lpstr>
      <vt:lpstr>Willkommen an der Mitgliederversammlung von  Science Alumni UZH</vt:lpstr>
      <vt:lpstr>Traktandenliste</vt:lpstr>
      <vt:lpstr>2. Wahl der Stimmenzähler </vt:lpstr>
      <vt:lpstr>3. Protokoll der MV vom 05. März 2020 </vt:lpstr>
      <vt:lpstr>4. Jahresbericht des Präsidenten </vt:lpstr>
      <vt:lpstr>4. Jahresbericht des Präsidenten </vt:lpstr>
      <vt:lpstr>4. Jahresbericht des Präsidenten </vt:lpstr>
      <vt:lpstr>5. Herbstprogramm 2021 </vt:lpstr>
      <vt:lpstr>5. Jahresprogramm 2021 </vt:lpstr>
      <vt:lpstr>5. Jahresprogramm – Veranstaltungsübersicht HS 2021 </vt:lpstr>
      <vt:lpstr>6. Jahresbericht der Quästorin</vt:lpstr>
      <vt:lpstr>Finanzbericht - Rechnung 2020                               (alle Beträge in CHF)</vt:lpstr>
      <vt:lpstr>Finanzbericht - Bilanz per 31.12.2020 </vt:lpstr>
      <vt:lpstr>7. Revisionsbericht</vt:lpstr>
      <vt:lpstr>7. Revisionsbericht der Rechnung für das Jahr 2020</vt:lpstr>
      <vt:lpstr>Finanzbericht - Budget 2020 </vt:lpstr>
      <vt:lpstr>8. Festsetzung des Mitgliederbeitrages</vt:lpstr>
      <vt:lpstr>9. Wahlen  </vt:lpstr>
      <vt:lpstr>8. Wahl der Nachfolge von Dr. Sandra Steiner</vt:lpstr>
      <vt:lpstr>8. Wahl der Nachfolge von Dr. Sandra Steiner</vt:lpstr>
      <vt:lpstr>8. Wahl der Nachfolge von Dr. Sandra Steiner</vt:lpstr>
      <vt:lpstr>9. Wahl des Vorstandes</vt:lpstr>
      <vt:lpstr>9. Wahl der Revisoren/innen</vt:lpstr>
      <vt:lpstr>10. Mitteilungen </vt:lpstr>
      <vt:lpstr>10. Mitteilungen </vt:lpstr>
      <vt:lpstr>«Die digitale Plattform als Chefin: Arbeitsrealitäten in der Gig-Ökonomie»</vt:lpstr>
    </vt:vector>
  </TitlesOfParts>
  <Manager/>
  <Company>uzh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subject/>
  <dc:creator>DrosoNeuro</dc:creator>
  <cp:keywords/>
  <dc:description>Vorlage_uzh_ibis_d_MSO2004 v1 23.12.2010</dc:description>
  <cp:lastModifiedBy>Petra Maria Seibert-Krause</cp:lastModifiedBy>
  <cp:revision>238</cp:revision>
  <cp:lastPrinted>2018-02-06T10:54:13Z</cp:lastPrinted>
  <dcterms:created xsi:type="dcterms:W3CDTF">2010-12-22T14:52:57Z</dcterms:created>
  <dcterms:modified xsi:type="dcterms:W3CDTF">2021-09-06T15:57:42Z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0x0101004C9956607AAA8D4FB73F11DD902B9DEC</vt:lpwstr>
  </property>
</Properties>
</file>